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82" r:id="rId4"/>
    <p:sldId id="278" r:id="rId5"/>
    <p:sldId id="267" r:id="rId6"/>
    <p:sldId id="280" r:id="rId7"/>
    <p:sldId id="263" r:id="rId8"/>
    <p:sldId id="283" r:id="rId9"/>
    <p:sldId id="264" r:id="rId10"/>
    <p:sldId id="284" r:id="rId11"/>
    <p:sldId id="258" r:id="rId12"/>
    <p:sldId id="286" r:id="rId13"/>
    <p:sldId id="285" r:id="rId14"/>
    <p:sldId id="265" r:id="rId15"/>
    <p:sldId id="287" r:id="rId16"/>
    <p:sldId id="266" r:id="rId17"/>
    <p:sldId id="293" r:id="rId18"/>
    <p:sldId id="269" r:id="rId19"/>
    <p:sldId id="294" r:id="rId20"/>
    <p:sldId id="288" r:id="rId21"/>
    <p:sldId id="259" r:id="rId22"/>
    <p:sldId id="295" r:id="rId23"/>
    <p:sldId id="268" r:id="rId24"/>
    <p:sldId id="297" r:id="rId25"/>
    <p:sldId id="270" r:id="rId26"/>
    <p:sldId id="298" r:id="rId27"/>
    <p:sldId id="260" r:id="rId28"/>
    <p:sldId id="289" r:id="rId29"/>
    <p:sldId id="299" r:id="rId30"/>
    <p:sldId id="273" r:id="rId31"/>
    <p:sldId id="300" r:id="rId32"/>
    <p:sldId id="261" r:id="rId33"/>
    <p:sldId id="290" r:id="rId34"/>
    <p:sldId id="301" r:id="rId35"/>
    <p:sldId id="274" r:id="rId36"/>
    <p:sldId id="302" r:id="rId37"/>
    <p:sldId id="271" r:id="rId38"/>
    <p:sldId id="291" r:id="rId39"/>
    <p:sldId id="303" r:id="rId40"/>
    <p:sldId id="275" r:id="rId41"/>
    <p:sldId id="304" r:id="rId42"/>
    <p:sldId id="272" r:id="rId43"/>
    <p:sldId id="292" r:id="rId44"/>
    <p:sldId id="305" r:id="rId45"/>
    <p:sldId id="276" r:id="rId46"/>
    <p:sldId id="306" r:id="rId47"/>
    <p:sldId id="277" r:id="rId48"/>
    <p:sldId id="307" r:id="rId49"/>
    <p:sldId id="262" r:id="rId50"/>
    <p:sldId id="279" r:id="rId51"/>
    <p:sldId id="296" r:id="rId52"/>
    <p:sldId id="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2BE"/>
    <a:srgbClr val="E4403C"/>
    <a:srgbClr val="463BD5"/>
    <a:srgbClr val="3429C1"/>
    <a:srgbClr val="4E8F98"/>
    <a:srgbClr val="FF89D8"/>
    <a:srgbClr val="ECF034"/>
    <a:srgbClr val="D4DEBA"/>
    <a:srgbClr val="FF33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C930-7B1F-4483-88A0-D00931BAF2F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FCB26-51E6-473F-BC05-501E775E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CB26-51E6-473F-BC05-501E775EE1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0669-D368-479C-91C2-F7D62EA44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7AB88-7077-4485-81BF-F016CC0E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E4FF4-BE04-48F2-90F1-84BF7F27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8DF66-71AC-471A-BB0B-3A727192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01B37-F7DB-4CA2-93FC-84D92BBB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9E6A-47C8-4885-B788-412989E9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B584F-AC58-4F1A-9257-50DE634DA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5055F-33F2-4E5D-BB5C-0EE0E727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12DF-D71F-477E-8150-9ACB9A62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FD8E-F69B-4AD8-8821-999E4A3E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389B9-FC44-4F81-B7E8-2F898A808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44A4B-EE00-4853-87BD-E9DD0A785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ACBD6-2016-46CD-982A-71D97297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75538-FF9E-4429-819E-28A0108C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FE8C-2972-477C-8E6B-32F45212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C973-4D58-49EF-A672-8C1F76F2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11D9-44F4-4707-9242-6CEAF4BB8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5D6B1-4169-46D4-9D43-15E4849C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A1255-3954-4C61-821A-FE447A60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560B3-0A0A-4B51-9E61-BEA6BBF3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6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F7EA-BF52-4778-8227-19CBD0D7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B83D-9CFD-4C2D-87BE-8D126B853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63D90-FAAE-42ED-9A70-D8363CC7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CA6DD-1DB8-40E3-BD06-5D3DFF5A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D144-24B1-4BBF-ABB4-9C533B21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667D-0224-40D4-B2EC-2F9F626A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3B04-B035-456D-B040-7F8F7E845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4DAFE-2407-412D-9B02-8034D1FE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3472E-5B0D-47B6-BB70-6D4524A4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CF87B-8103-4F85-89FF-F5BF8989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67678-793C-464E-980A-456252F6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1398-7204-4B53-BBC4-F2F8B671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B062C-5D5C-48AC-BDE7-2BDEFB1E6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14E08-162B-4655-B96C-7D3FA9A3B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E9701-0FA0-4594-A4A1-03CDF2EF8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B4235-CBF2-415A-A0A5-06599B2EB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EF469-266C-4FF5-A17B-0A701AC6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85E56-A7C3-4070-8F9E-33E04824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D668C-D67D-43EA-86D4-D7DFAB37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2E82-EB9C-474C-A4C5-3D28B6BB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00EF1-76E6-457C-8626-6B921690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3075C-7FFF-4C32-8DB9-D0028227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331E3-38E1-487D-8917-2135D3E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04FF4-3790-4792-9B0A-D4474EEC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1411D-EB48-4DA8-9F6D-565B7088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3F73B-5B58-493F-BB19-FCF36348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28F7-190E-4135-BBF0-42367EAD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AB72-3F3E-46D0-A39F-0A81A514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7D89-52C9-49EF-9DD3-48D7B96F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D07A6-FEF2-435C-A4D2-70725DAF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6E854-2CF9-4134-9D80-016E08CD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E08B4-CFC2-4B0B-8FA3-EEDE0377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2E26-93F9-4CD0-873C-D0188486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6BAAAD-3C7F-4127-9F12-09132D5A5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7FE3B-7D3F-44FE-961E-EC54B765D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6CBCE-11AF-4F85-9049-CE1AA859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9806A-B543-4946-B2AC-C5AFAED5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F0869-966C-4124-89F7-D4B72B5B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10696-A787-4B77-8174-CDF8B36C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EDEE3-24F4-4936-B82D-2D9662B1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DD916-B341-4158-96D9-017EB3230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276B-E76B-45ED-B189-631915EC6C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BF858-D184-4B9D-8B49-2130E6260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E21A-75FC-46FB-B3A4-57695DDF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EE1C-E9D3-4610-934E-9CE736860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1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user/CosmicKidsYog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Flag_icon_red_4.sv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kids.britannica.com/students/assembly/view/233380" TargetMode="External"/><Relationship Id="rId13" Type="http://schemas.openxmlformats.org/officeDocument/2006/relationships/hyperlink" Target="https://childmuscleweakness.org/materials-for-families/" TargetMode="External"/><Relationship Id="rId18" Type="http://schemas.openxmlformats.org/officeDocument/2006/relationships/hyperlink" Target="https://teachpreschool.org/2014/09/30/bean-bag-bucket-toss/" TargetMode="External"/><Relationship Id="rId3" Type="http://schemas.openxmlformats.org/officeDocument/2006/relationships/hyperlink" Target="http://www.cdc.gov/" TargetMode="External"/><Relationship Id="rId21" Type="http://schemas.openxmlformats.org/officeDocument/2006/relationships/hyperlink" Target="https://www.google.com/url?sa=i&amp;url=https%3A%2F%2Fwww.pinterest.com.au%2Fpin%2F32158584811441997%2F&amp;psig=AOvVaw2qGIY1IsjC7gmM9XozEP2W&amp;ust=1590677149398000&amp;source=images&amp;cd=vfe&amp;ved=0CAIQjRxqFwoTCLjtooSl1OkCFQAAAAAdAAAAABAW" TargetMode="External"/><Relationship Id="rId7" Type="http://schemas.openxmlformats.org/officeDocument/2006/relationships/hyperlink" Target="https://www.pinterest.com/pin/75576099981049458/" TargetMode="External"/><Relationship Id="rId12" Type="http://schemas.openxmlformats.org/officeDocument/2006/relationships/hyperlink" Target="https://snaphappymom.com/flora-flamingo/" TargetMode="External"/><Relationship Id="rId17" Type="http://schemas.openxmlformats.org/officeDocument/2006/relationships/hyperlink" Target="https://www.theepochtimes.com/why-skipping-is-better-than-running_2920323.html" TargetMode="External"/><Relationship Id="rId2" Type="http://schemas.openxmlformats.org/officeDocument/2006/relationships/hyperlink" Target="http://www.zerotothree.org/" TargetMode="External"/><Relationship Id="rId16" Type="http://schemas.openxmlformats.org/officeDocument/2006/relationships/hyperlink" Target="http://adventurouschild.com/product/fitness/balance-beam-graduated/" TargetMode="External"/><Relationship Id="rId20" Type="http://schemas.openxmlformats.org/officeDocument/2006/relationships/hyperlink" Target="https://www.chicagopediatrictherapyandwellness.com/blog/tummy-t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lthline.com/health/parenting/when-do-babies-start-walking" TargetMode="External"/><Relationship Id="rId11" Type="http://schemas.openxmlformats.org/officeDocument/2006/relationships/hyperlink" Target="https://www.greentoys.com/products/dune-buggy-pull-toy" TargetMode="External"/><Relationship Id="rId5" Type="http://schemas.openxmlformats.org/officeDocument/2006/relationships/hyperlink" Target="https://www.pinterest.com/pin/196680708697370952/" TargetMode="External"/><Relationship Id="rId15" Type="http://schemas.openxmlformats.org/officeDocument/2006/relationships/hyperlink" Target="https://quatr.us/math/commutative-project-chalk-number-line.htm" TargetMode="External"/><Relationship Id="rId10" Type="http://schemas.openxmlformats.org/officeDocument/2006/relationships/hyperlink" Target="https://www.mosaicrehabmt.com/gross-motor-milestone-series-kneeling/" TargetMode="External"/><Relationship Id="rId19" Type="http://schemas.openxmlformats.org/officeDocument/2006/relationships/hyperlink" Target="https://www.littlelifelonglearners.com/2018/12/baby-play-2-months.html/tummy-time-in-front-of-the-mirror/" TargetMode="External"/><Relationship Id="rId4" Type="http://schemas.openxmlformats.org/officeDocument/2006/relationships/hyperlink" Target="https://www.pregnancybirthbaby.org.au/tummy-time" TargetMode="External"/><Relationship Id="rId9" Type="http://schemas.openxmlformats.org/officeDocument/2006/relationships/hyperlink" Target="https://www.youtube.com/watch?v=9b09N34yl00" TargetMode="External"/><Relationship Id="rId14" Type="http://schemas.openxmlformats.org/officeDocument/2006/relationships/hyperlink" Target="https://parenting.firstcry.com/articles/gross-motor-developmental-milestone-jump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wwemontessori.com/how-we-montessori/2012/02/pulling-to-standing-creating-an-environment-that-supports-movement.html" TargetMode="External"/><Relationship Id="rId13" Type="http://schemas.openxmlformats.org/officeDocument/2006/relationships/hyperlink" Target="https://www.youtube.com/watch?v=ArFlmbvv1qs" TargetMode="External"/><Relationship Id="rId3" Type="http://schemas.openxmlformats.org/officeDocument/2006/relationships/hyperlink" Target="https://www.123rf.com/stock-photo/black_newborn.html?sti=mvw53g0crng6d7v7py|" TargetMode="External"/><Relationship Id="rId7" Type="http://schemas.openxmlformats.org/officeDocument/2006/relationships/hyperlink" Target="https://momwoot.com/baby-army-crawl/" TargetMode="External"/><Relationship Id="rId12" Type="http://schemas.openxmlformats.org/officeDocument/2006/relationships/hyperlink" Target="https://www.montessoriinreallife.com/home/2018/8/7/cruising-through-a-year-with-some-bumps" TargetMode="External"/><Relationship Id="rId2" Type="http://schemas.openxmlformats.org/officeDocument/2006/relationships/hyperlink" Target="https://tomt.skillsforaction.com/dev/pull-to-s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dokiddo.com/news/2014/12/2/better-than-a-bumbo-5-ways-to-support-a-wobbly-sitter" TargetMode="External"/><Relationship Id="rId11" Type="http://schemas.openxmlformats.org/officeDocument/2006/relationships/hyperlink" Target="http://developmentalgym.com/infant-up-into-standing" TargetMode="External"/><Relationship Id="rId5" Type="http://schemas.openxmlformats.org/officeDocument/2006/relationships/hyperlink" Target="http://mamaot.com/exersaucers-the-good-the-bad-the-better/" TargetMode="External"/><Relationship Id="rId15" Type="http://schemas.openxmlformats.org/officeDocument/2006/relationships/hyperlink" Target="https://www.romper.com/p/why-do-toddlers-stand-on-their-heads-its-more-important-for-development-than-you-might-think-11842703" TargetMode="External"/><Relationship Id="rId10" Type="http://schemas.openxmlformats.org/officeDocument/2006/relationships/hyperlink" Target="https://blog.dinopt.com/sitting-101-tips-and-tricks/cherrick-5461/" TargetMode="External"/><Relationship Id="rId4" Type="http://schemas.openxmlformats.org/officeDocument/2006/relationships/hyperlink" Target="http://mamaot.com/10-tips-for-helping-babies-learn-to-roll/" TargetMode="External"/><Relationship Id="rId9" Type="http://schemas.openxmlformats.org/officeDocument/2006/relationships/hyperlink" Target="https://fittingchildrenshoes.com/what-shoes-help-a-baby-walk-allow-your-baby-to-take-those-first-steps-with-confidence" TargetMode="External"/><Relationship Id="rId14" Type="http://schemas.openxmlformats.org/officeDocument/2006/relationships/hyperlink" Target="https://www.verywellfamily.com/understanding-the-stepping-reflex-in-newborns-290103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bycenter.in/a556921/running-and-jumping-toddler-development" TargetMode="External"/><Relationship Id="rId13" Type="http://schemas.openxmlformats.org/officeDocument/2006/relationships/hyperlink" Target="https://www.pinterest.com/pin/292522938272128302/" TargetMode="External"/><Relationship Id="rId18" Type="http://schemas.openxmlformats.org/officeDocument/2006/relationships/hyperlink" Target="https://www.verywellfamily.com/physical-activity-for-preschoolers-1257162" TargetMode="External"/><Relationship Id="rId3" Type="http://schemas.openxmlformats.org/officeDocument/2006/relationships/hyperlink" Target="https://www.123rf.com/photo_13973779_cute-baby-girl-in-pink-bodysuit-playing-with-soft-toy-squatting-on-floor.html" TargetMode="External"/><Relationship Id="rId7" Type="http://schemas.openxmlformats.org/officeDocument/2006/relationships/hyperlink" Target="https://www.gettyimages.com/photos/baby-kicking-ball" TargetMode="External"/><Relationship Id="rId12" Type="http://schemas.openxmlformats.org/officeDocument/2006/relationships/hyperlink" Target="https://www.physiocomestoyou.co.uk/blog/will-child-learn-jump/" TargetMode="External"/><Relationship Id="rId17" Type="http://schemas.openxmlformats.org/officeDocument/2006/relationships/hyperlink" Target="https://www.topendsports.com/testing/tests/balance-stork.htm" TargetMode="External"/><Relationship Id="rId2" Type="http://schemas.openxmlformats.org/officeDocument/2006/relationships/hyperlink" Target="https://www.guavafamily.com/pages/when-to-start-tummy-time" TargetMode="External"/><Relationship Id="rId16" Type="http://schemas.openxmlformats.org/officeDocument/2006/relationships/hyperlink" Target="https://in.pinterest.com/pin/67300673804377134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tikids.com/montessori/why-does-my-toddler-keep-throwing-things/" TargetMode="External"/><Relationship Id="rId11" Type="http://schemas.openxmlformats.org/officeDocument/2006/relationships/hyperlink" Target="https://encrypted-tbn0.gstatic.com/images?q=tbn%3AANd9GcQLCvyvganLouFCz82FcqtIZVihHvCytE9qNRwrv9wnLKNO9L-Q&amp;usqp=CAU" TargetMode="External"/><Relationship Id="rId5" Type="http://schemas.openxmlformats.org/officeDocument/2006/relationships/hyperlink" Target="https://www.pinterest.com/pin/516577019733942562/" TargetMode="External"/><Relationship Id="rId15" Type="http://schemas.openxmlformats.org/officeDocument/2006/relationships/hyperlink" Target="https://www.wslhd.health.nsw.gov.au/Healthy-Children/Our-Programs/Munch-Move/Fundamental-Movement-Skills" TargetMode="External"/><Relationship Id="rId10" Type="http://schemas.openxmlformats.org/officeDocument/2006/relationships/hyperlink" Target="https://www.toddlerapproved.com/2011/05/lily-pad-hop.html" TargetMode="External"/><Relationship Id="rId4" Type="http://schemas.openxmlformats.org/officeDocument/2006/relationships/hyperlink" Target="https://www.shutterstock.com/video/clip-8666638-baby-crawling-on-stairs" TargetMode="External"/><Relationship Id="rId9" Type="http://schemas.openxmlformats.org/officeDocument/2006/relationships/hyperlink" Target="https://theimaginationtree.com/noisy-letter-jump-phonics-game/" TargetMode="External"/><Relationship Id="rId14" Type="http://schemas.openxmlformats.org/officeDocument/2006/relationships/hyperlink" Target="https://blog.dinopt.com/stair-climbing-tips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icon_red_4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4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F2B5-28B3-42E7-BED2-F69AA1B45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2843"/>
            <a:ext cx="9144000" cy="2089725"/>
          </a:xfrm>
        </p:spPr>
        <p:txBody>
          <a:bodyPr/>
          <a:lstStyle/>
          <a:p>
            <a:r>
              <a:rPr lang="en-US" b="1" dirty="0"/>
              <a:t>Gross Motor Milestones and Recommended PT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01BC8-0623-44A8-90F1-6916718FF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3119"/>
          </a:xfrm>
        </p:spPr>
        <p:txBody>
          <a:bodyPr>
            <a:normAutofit/>
          </a:bodyPr>
          <a:lstStyle/>
          <a:p>
            <a:r>
              <a:rPr lang="en-US" sz="3000" dirty="0"/>
              <a:t>National Children’s Center </a:t>
            </a:r>
          </a:p>
          <a:p>
            <a:r>
              <a:rPr lang="en-US" sz="3000" dirty="0"/>
              <a:t>Early Learning Center</a:t>
            </a:r>
          </a:p>
          <a:p>
            <a:endParaRPr lang="en-US" dirty="0"/>
          </a:p>
          <a:p>
            <a:r>
              <a:rPr lang="en-US" i="1" dirty="0"/>
              <a:t>Emily Ribaric, PT, DPT, PCS</a:t>
            </a:r>
          </a:p>
          <a:p>
            <a:r>
              <a:rPr lang="en-US" i="1" dirty="0"/>
              <a:t>Physical Therapist</a:t>
            </a:r>
          </a:p>
        </p:txBody>
      </p:sp>
    </p:spTree>
    <p:extLst>
      <p:ext uri="{BB962C8B-B14F-4D97-AF65-F5344CB8AC3E}">
        <p14:creationId xmlns:p14="http://schemas.microsoft.com/office/powerpoint/2010/main" val="312931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2EB-0DA4-4002-94BC-653DC7B0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0-6 MONTHS</a:t>
            </a:r>
          </a:p>
        </p:txBody>
      </p:sp>
      <p:pic>
        <p:nvPicPr>
          <p:cNvPr id="10" name="Picture 6" descr="Pin on Baby Motor Skills">
            <a:extLst>
              <a:ext uri="{FF2B5EF4-FFF2-40B4-BE49-F238E27FC236}">
                <a16:creationId xmlns:a16="http://schemas.microsoft.com/office/drawing/2014/main" id="{45520E5B-B32F-4B47-B7CB-79557D43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94830"/>
            <a:ext cx="3268339" cy="32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xersaucers: The good, the bad, the better -">
            <a:extLst>
              <a:ext uri="{FF2B5EF4-FFF2-40B4-BE49-F238E27FC236}">
                <a16:creationId xmlns:a16="http://schemas.microsoft.com/office/drawing/2014/main" id="{5DA2E2C4-0F72-41EF-9EFF-79DE6E33A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0" r="41295" b="6616"/>
          <a:stretch/>
        </p:blipFill>
        <p:spPr bwMode="auto">
          <a:xfrm>
            <a:off x="4466360" y="1361218"/>
            <a:ext cx="2829384" cy="41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tter Than a Bumbo: 5 Ways To Support A Wobbly Sitter — CanDo Kiddo">
            <a:extLst>
              <a:ext uri="{FF2B5EF4-FFF2-40B4-BE49-F238E27FC236}">
                <a16:creationId xmlns:a16="http://schemas.microsoft.com/office/drawing/2014/main" id="{843F74EF-AAFA-48E7-A0CE-26C64E6B5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32340" r="14373" b="13191"/>
          <a:stretch/>
        </p:blipFill>
        <p:spPr bwMode="auto">
          <a:xfrm>
            <a:off x="7676333" y="1690688"/>
            <a:ext cx="3852153" cy="373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AED9EA-B7B3-4B33-88DB-0421CA325EBF}"/>
              </a:ext>
            </a:extLst>
          </p:cNvPr>
          <p:cNvSpPr txBox="1"/>
          <p:nvPr/>
        </p:nvSpPr>
        <p:spPr>
          <a:xfrm>
            <a:off x="879142" y="1794830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5B28B-FEEE-4660-B20D-239CA8B6F51F}"/>
              </a:ext>
            </a:extLst>
          </p:cNvPr>
          <p:cNvSpPr txBox="1"/>
          <p:nvPr/>
        </p:nvSpPr>
        <p:spPr>
          <a:xfrm>
            <a:off x="5667045" y="5035114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CFA48-E46F-4191-88F2-C1CD6EFCFA1C}"/>
              </a:ext>
            </a:extLst>
          </p:cNvPr>
          <p:cNvSpPr txBox="1"/>
          <p:nvPr/>
        </p:nvSpPr>
        <p:spPr>
          <a:xfrm>
            <a:off x="7685959" y="169068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9638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39C596-8D36-4226-B20F-0ABCE622221D}"/>
              </a:ext>
            </a:extLst>
          </p:cNvPr>
          <p:cNvSpPr/>
          <p:nvPr/>
        </p:nvSpPr>
        <p:spPr>
          <a:xfrm>
            <a:off x="1595338" y="2459504"/>
            <a:ext cx="92618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6-12 MONTHS</a:t>
            </a:r>
          </a:p>
        </p:txBody>
      </p:sp>
    </p:spTree>
    <p:extLst>
      <p:ext uri="{BB962C8B-B14F-4D97-AF65-F5344CB8AC3E}">
        <p14:creationId xmlns:p14="http://schemas.microsoft.com/office/powerpoint/2010/main" val="231440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3E2-3384-458E-B17B-61EF8126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6-12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5B5A-1BF7-43F7-8EB7-A3E4BE87F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71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</a:p>
          <a:p>
            <a:r>
              <a:rPr lang="en-US" dirty="0"/>
              <a:t>Sitting Progression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Sits with support around trunk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Sits with support on hips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Sits without support; hands propped on the floor </a:t>
            </a:r>
            <a:r>
              <a:rPr lang="en-US" i="1" dirty="0"/>
              <a:t>(7 months) </a:t>
            </a:r>
            <a:r>
              <a:rPr lang="en-US" sz="1200" dirty="0"/>
              <a:t>A</a:t>
            </a:r>
            <a:endParaRPr lang="en-US" sz="12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Sits without support and reaches forward and to the side </a:t>
            </a:r>
            <a:r>
              <a:rPr lang="en-US" sz="1200" dirty="0"/>
              <a:t>B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Transfers from their stomach or hands-and-knees to sitting (8-9 months) </a:t>
            </a:r>
            <a:r>
              <a:rPr lang="en-US" sz="1200" dirty="0"/>
              <a:t>C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CAA45-5825-4DB1-B26A-1E70BD988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71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Practice sitting with support and having the child reach for toys around them</a:t>
            </a:r>
          </a:p>
          <a:p>
            <a:pPr lvl="1"/>
            <a:r>
              <a:rPr lang="en-US" dirty="0"/>
              <a:t>Help the child sit while placing their hands on the ground (sing songs in front to keep their attention)</a:t>
            </a:r>
          </a:p>
          <a:p>
            <a:pPr lvl="1"/>
            <a:r>
              <a:rPr lang="en-US" dirty="0"/>
              <a:t>Place toys around the child to encourage them to reach for toys </a:t>
            </a:r>
            <a:r>
              <a:rPr lang="en-US" sz="1200" dirty="0"/>
              <a:t>D</a:t>
            </a:r>
          </a:p>
          <a:p>
            <a:pPr lvl="1"/>
            <a:r>
              <a:rPr lang="en-US" dirty="0"/>
              <a:t>Help them move into sitting by helping them move diagonally with your hand on their 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02A3F-6141-4B69-99CE-19B5A0D991E5}"/>
              </a:ext>
            </a:extLst>
          </p:cNvPr>
          <p:cNvSpPr txBox="1"/>
          <p:nvPr/>
        </p:nvSpPr>
        <p:spPr>
          <a:xfrm>
            <a:off x="838200" y="5722573"/>
            <a:ext cx="1035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Unable to hold position by themselves without support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Always transfers to sitting through one side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Sits </a:t>
            </a:r>
            <a:r>
              <a:rPr lang="en-US"/>
              <a:t>in “W-sit” </a:t>
            </a:r>
            <a:r>
              <a:rPr lang="en-US" dirty="0"/>
              <a:t>position </a:t>
            </a:r>
          </a:p>
        </p:txBody>
      </p:sp>
    </p:spTree>
    <p:extLst>
      <p:ext uri="{BB962C8B-B14F-4D97-AF65-F5344CB8AC3E}">
        <p14:creationId xmlns:p14="http://schemas.microsoft.com/office/powerpoint/2010/main" val="332426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3E2-3384-458E-B17B-61EF8126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6-12 MONTHS</a:t>
            </a:r>
          </a:p>
        </p:txBody>
      </p:sp>
      <p:pic>
        <p:nvPicPr>
          <p:cNvPr id="11" name="Picture 4" descr="supported sitting reaching - DINOSAUR PHYSICAL THERAPY">
            <a:extLst>
              <a:ext uri="{FF2B5EF4-FFF2-40B4-BE49-F238E27FC236}">
                <a16:creationId xmlns:a16="http://schemas.microsoft.com/office/drawing/2014/main" id="{B8C2B78D-0347-465D-902E-CB48DFD8F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15040" r="17743"/>
          <a:stretch/>
        </p:blipFill>
        <p:spPr bwMode="auto">
          <a:xfrm>
            <a:off x="7560894" y="2434690"/>
            <a:ext cx="3550650" cy="32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aching for the Stars Cognitive 6.3.A Birth-Eight months | Lagu">
            <a:extLst>
              <a:ext uri="{FF2B5EF4-FFF2-40B4-BE49-F238E27FC236}">
                <a16:creationId xmlns:a16="http://schemas.microsoft.com/office/drawing/2014/main" id="{17CF9991-9719-4E9D-9CA0-D1DF4EF86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409" y="3805434"/>
            <a:ext cx="2277684" cy="305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aby Milestones: Sitting, Rolling, Crawling And Walking - everymum">
            <a:extLst>
              <a:ext uri="{FF2B5EF4-FFF2-40B4-BE49-F238E27FC236}">
                <a16:creationId xmlns:a16="http://schemas.microsoft.com/office/drawing/2014/main" id="{2A160D44-EB41-4660-B6A4-C4B045FE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r="17864"/>
          <a:stretch/>
        </p:blipFill>
        <p:spPr bwMode="auto">
          <a:xfrm>
            <a:off x="483096" y="1690688"/>
            <a:ext cx="321849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ps for Helping Babies Learn to Crawl">
            <a:extLst>
              <a:ext uri="{FF2B5EF4-FFF2-40B4-BE49-F238E27FC236}">
                <a16:creationId xmlns:a16="http://schemas.microsoft.com/office/drawing/2014/main" id="{FFAA795D-5D42-4516-99E9-23983CE09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2" t="9089" r="34004" b="9527"/>
          <a:stretch/>
        </p:blipFill>
        <p:spPr bwMode="auto">
          <a:xfrm>
            <a:off x="4514881" y="1109457"/>
            <a:ext cx="2584811" cy="23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8EDE7C-6A07-4B31-869D-E886F9E84610}"/>
              </a:ext>
            </a:extLst>
          </p:cNvPr>
          <p:cNvSpPr txBox="1"/>
          <p:nvPr/>
        </p:nvSpPr>
        <p:spPr>
          <a:xfrm>
            <a:off x="483096" y="440084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5448B-F502-4601-B96D-1EEDDF188EB2}"/>
              </a:ext>
            </a:extLst>
          </p:cNvPr>
          <p:cNvSpPr txBox="1"/>
          <p:nvPr/>
        </p:nvSpPr>
        <p:spPr>
          <a:xfrm>
            <a:off x="4010409" y="6440109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A24FA-FB31-4F1E-98C7-24EDEF71953A}"/>
              </a:ext>
            </a:extLst>
          </p:cNvPr>
          <p:cNvSpPr txBox="1"/>
          <p:nvPr/>
        </p:nvSpPr>
        <p:spPr>
          <a:xfrm>
            <a:off x="4514881" y="1109457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672E9-8282-4C53-8508-CCABFA9EE528}"/>
              </a:ext>
            </a:extLst>
          </p:cNvPr>
          <p:cNvSpPr txBox="1"/>
          <p:nvPr/>
        </p:nvSpPr>
        <p:spPr>
          <a:xfrm>
            <a:off x="7560894" y="2368430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7636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3E2-3384-458E-B17B-61EF8126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6-12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5B5A-1BF7-43F7-8EB7-A3E4BE87F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494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  <a:endParaRPr lang="en-US" u="sng" dirty="0"/>
          </a:p>
          <a:p>
            <a:r>
              <a:rPr lang="en-US" dirty="0"/>
              <a:t>Crawling Progression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Pivots on stomach by moving right and left to get a toy </a:t>
            </a:r>
            <a:r>
              <a:rPr lang="en-US" i="1" dirty="0"/>
              <a:t>(7 months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Crawls forward on stomach </a:t>
            </a:r>
            <a:r>
              <a:rPr lang="en-US" i="1" dirty="0"/>
              <a:t>(8 months) </a:t>
            </a:r>
            <a:r>
              <a:rPr lang="en-US" sz="1200" dirty="0"/>
              <a:t>A</a:t>
            </a:r>
            <a:endParaRPr lang="en-US" sz="12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Moves into hands and knees position and rocks forward and backward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“Creeps” forward on their hands and knees </a:t>
            </a:r>
            <a:r>
              <a:rPr lang="en-US" i="1" dirty="0"/>
              <a:t>(9 months)</a:t>
            </a:r>
            <a:r>
              <a:rPr lang="en-US" dirty="0"/>
              <a:t> </a:t>
            </a:r>
            <a:r>
              <a:rPr lang="en-US" sz="1200" dirty="0"/>
              <a:t>B,C</a:t>
            </a:r>
            <a:r>
              <a:rPr lang="en-US" dirty="0"/>
              <a:t> 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CAA45-5825-4DB1-B26A-1E70BD988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494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Place toys all around the child to encourage movement toward the sides and forward</a:t>
            </a:r>
          </a:p>
          <a:p>
            <a:pPr lvl="1"/>
            <a:r>
              <a:rPr lang="en-US" dirty="0"/>
              <a:t>Help them get on their hands and knees, and with your hands on their hips, rock them forward and backward, “dancing” to music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386E0-80A7-4B9A-AFD7-0CE2163D3C8F}"/>
              </a:ext>
            </a:extLst>
          </p:cNvPr>
          <p:cNvSpPr txBox="1"/>
          <p:nvPr/>
        </p:nvSpPr>
        <p:spPr>
          <a:xfrm>
            <a:off x="838200" y="5832182"/>
            <a:ext cx="1035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Not demonstrating any signs of mobility or desire to get toys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“Bunny Hops” forward by moving arms then both legs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412767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3E2-3384-458E-B17B-61EF8126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67"/>
            <a:ext cx="10515600" cy="1325563"/>
          </a:xfrm>
        </p:spPr>
        <p:txBody>
          <a:bodyPr/>
          <a:lstStyle/>
          <a:p>
            <a:r>
              <a:rPr lang="en-US" b="1" dirty="0"/>
              <a:t>6-12 MONTHS</a:t>
            </a:r>
          </a:p>
        </p:txBody>
      </p:sp>
      <p:pic>
        <p:nvPicPr>
          <p:cNvPr id="4098" name="Picture 2" descr="Everything You Need to Know about Baby Army Crawl">
            <a:extLst>
              <a:ext uri="{FF2B5EF4-FFF2-40B4-BE49-F238E27FC236}">
                <a16:creationId xmlns:a16="http://schemas.microsoft.com/office/drawing/2014/main" id="{0E85699D-B443-44DF-8C7B-50FAF2F91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r="45166"/>
          <a:stretch/>
        </p:blipFill>
        <p:spPr bwMode="auto">
          <a:xfrm>
            <a:off x="643647" y="2081719"/>
            <a:ext cx="2927576" cy="42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black baby stock photos and royalty free images, page 10 ...">
            <a:extLst>
              <a:ext uri="{FF2B5EF4-FFF2-40B4-BE49-F238E27FC236}">
                <a16:creationId xmlns:a16="http://schemas.microsoft.com/office/drawing/2014/main" id="{3E4E1B54-7DD8-4DD5-BA21-7509F022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75" y="1683116"/>
            <a:ext cx="3338715" cy="23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by Physical Growth: Creeping to Crawling | Parents">
            <a:extLst>
              <a:ext uri="{FF2B5EF4-FFF2-40B4-BE49-F238E27FC236}">
                <a16:creationId xmlns:a16="http://schemas.microsoft.com/office/drawing/2014/main" id="{73B4F8AC-EDEB-4C7B-8B8D-B5AD46CC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15" y="1455984"/>
            <a:ext cx="3885737" cy="25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6 Ways to get baby crawling">
            <a:extLst>
              <a:ext uri="{FF2B5EF4-FFF2-40B4-BE49-F238E27FC236}">
                <a16:creationId xmlns:a16="http://schemas.microsoft.com/office/drawing/2014/main" id="{E541CAE5-D7AA-44E0-A725-F7FB7F60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79" y="4289182"/>
            <a:ext cx="3553925" cy="23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1FCCD-E0E6-4EC2-B85C-16B6DD76A468}"/>
              </a:ext>
            </a:extLst>
          </p:cNvPr>
          <p:cNvSpPr txBox="1"/>
          <p:nvPr/>
        </p:nvSpPr>
        <p:spPr>
          <a:xfrm>
            <a:off x="676765" y="2084757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C7BEB-7A30-48AE-8A92-002100C1EEFB}"/>
              </a:ext>
            </a:extLst>
          </p:cNvPr>
          <p:cNvSpPr txBox="1"/>
          <p:nvPr/>
        </p:nvSpPr>
        <p:spPr>
          <a:xfrm>
            <a:off x="3963875" y="3584811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1D8C5-2C51-4196-8BCC-CF0F19E4BCD4}"/>
              </a:ext>
            </a:extLst>
          </p:cNvPr>
          <p:cNvSpPr txBox="1"/>
          <p:nvPr/>
        </p:nvSpPr>
        <p:spPr>
          <a:xfrm>
            <a:off x="7860715" y="1455984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B4A46-1583-4197-9562-D0C47180E768}"/>
              </a:ext>
            </a:extLst>
          </p:cNvPr>
          <p:cNvSpPr txBox="1"/>
          <p:nvPr/>
        </p:nvSpPr>
        <p:spPr>
          <a:xfrm>
            <a:off x="5821979" y="6187176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204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3E2-3384-458E-B17B-61EF8126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6-12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5B5A-1BF7-43F7-8EB7-A3E4BE87F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4945"/>
            <a:ext cx="5181600" cy="40546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  <a:endParaRPr lang="en-US" u="sng" dirty="0"/>
          </a:p>
          <a:p>
            <a:r>
              <a:rPr lang="en-US" dirty="0"/>
              <a:t>Standing Progression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Stands with hands on support surface </a:t>
            </a:r>
            <a:r>
              <a:rPr lang="en-US" sz="1200" dirty="0"/>
              <a:t>A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Uses arms to pull up to standing at a support surface </a:t>
            </a:r>
            <a:r>
              <a:rPr lang="en-US" i="1" dirty="0"/>
              <a:t>(9 months) </a:t>
            </a:r>
            <a:r>
              <a:rPr lang="en-US" sz="1200" dirty="0"/>
              <a:t>B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“Cruises” side to side with hands on support surface </a:t>
            </a:r>
            <a:r>
              <a:rPr lang="en-US" i="1" dirty="0"/>
              <a:t>(10 months) </a:t>
            </a:r>
            <a:r>
              <a:rPr lang="en-US" sz="1200" dirty="0"/>
              <a:t>C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Lowers self down to sitting from surface with control </a:t>
            </a:r>
            <a:r>
              <a:rPr lang="en-US" i="1" dirty="0"/>
              <a:t>(10 months)</a:t>
            </a:r>
            <a:endParaRPr lang="en-US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CAA45-5825-4DB1-B26A-1E70BD988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494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  <a:endParaRPr lang="en-US" u="sng" dirty="0"/>
          </a:p>
          <a:p>
            <a:pPr lvl="1"/>
            <a:r>
              <a:rPr lang="en-US" dirty="0"/>
              <a:t>Place toys on a surface, and help the child move onto their knees</a:t>
            </a:r>
          </a:p>
          <a:p>
            <a:pPr lvl="1"/>
            <a:r>
              <a:rPr lang="en-US" dirty="0"/>
              <a:t>Help child pull to stand by placing one foot forward on the ground and help at their hips to move to standing (right and left) </a:t>
            </a:r>
            <a:r>
              <a:rPr lang="en-US" sz="1200" dirty="0"/>
              <a:t>D</a:t>
            </a:r>
          </a:p>
          <a:p>
            <a:pPr lvl="1"/>
            <a:r>
              <a:rPr lang="en-US" dirty="0"/>
              <a:t>Help them move sideways by shifting their weight onto one leg and moving the opposite leg toward the side (right and left)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5A6EE-F4D4-483A-87CA-C6DF732421E6}"/>
              </a:ext>
            </a:extLst>
          </p:cNvPr>
          <p:cNvSpPr txBox="1"/>
          <p:nvPr/>
        </p:nvSpPr>
        <p:spPr>
          <a:xfrm>
            <a:off x="838200" y="5739623"/>
            <a:ext cx="1035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Only uses one leg to move into standing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Always stands on tip toes when placed or after pulling to stand 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6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3E2-3384-458E-B17B-61EF8126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6-12 MONTHS</a:t>
            </a:r>
          </a:p>
        </p:txBody>
      </p:sp>
      <p:pic>
        <p:nvPicPr>
          <p:cNvPr id="10" name="Picture 2" descr="4 Ways To Support Your Pre-Walking Baby Who Can't Resist Pulling ...">
            <a:extLst>
              <a:ext uri="{FF2B5EF4-FFF2-40B4-BE49-F238E27FC236}">
                <a16:creationId xmlns:a16="http://schemas.microsoft.com/office/drawing/2014/main" id="{4BCA2C66-086C-4F59-BF75-4AD6298D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2" y="1515593"/>
            <a:ext cx="2676625" cy="28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lling to Standing - Creating an Environment that Supports ...">
            <a:extLst>
              <a:ext uri="{FF2B5EF4-FFF2-40B4-BE49-F238E27FC236}">
                <a16:creationId xmlns:a16="http://schemas.microsoft.com/office/drawing/2014/main" id="{DF12501D-07DF-4F44-A546-2ADBAF4C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66" y="4586032"/>
            <a:ext cx="9247762" cy="21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Shoes Help A Baby Walk? - Allow Your Baby To Take Those First ...">
            <a:extLst>
              <a:ext uri="{FF2B5EF4-FFF2-40B4-BE49-F238E27FC236}">
                <a16:creationId xmlns:a16="http://schemas.microsoft.com/office/drawing/2014/main" id="{85D6C229-20D2-4F7F-8E43-12C3A43A3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r="21532"/>
          <a:stretch/>
        </p:blipFill>
        <p:spPr bwMode="auto">
          <a:xfrm>
            <a:off x="3881529" y="1366850"/>
            <a:ext cx="3375305" cy="29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babies learn to stand and walk and why some babies need help ...">
            <a:extLst>
              <a:ext uri="{FF2B5EF4-FFF2-40B4-BE49-F238E27FC236}">
                <a16:creationId xmlns:a16="http://schemas.microsoft.com/office/drawing/2014/main" id="{2B63138F-0B89-410F-A661-2A0DE4097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99" y="808050"/>
            <a:ext cx="2296365" cy="35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4960D4-913B-4790-81F3-9E17D68D3C8B}"/>
              </a:ext>
            </a:extLst>
          </p:cNvPr>
          <p:cNvSpPr txBox="1"/>
          <p:nvPr/>
        </p:nvSpPr>
        <p:spPr>
          <a:xfrm>
            <a:off x="657309" y="1481640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CFCDF-41CC-41E4-904F-7CF99C667B25}"/>
              </a:ext>
            </a:extLst>
          </p:cNvPr>
          <p:cNvSpPr txBox="1"/>
          <p:nvPr/>
        </p:nvSpPr>
        <p:spPr>
          <a:xfrm>
            <a:off x="1277566" y="4586032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EDCF5-9866-4902-B5A4-8A5A632B15EB}"/>
              </a:ext>
            </a:extLst>
          </p:cNvPr>
          <p:cNvSpPr txBox="1"/>
          <p:nvPr/>
        </p:nvSpPr>
        <p:spPr>
          <a:xfrm>
            <a:off x="3881529" y="3879254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FE2F8-5385-4745-A29A-8E27F4313107}"/>
              </a:ext>
            </a:extLst>
          </p:cNvPr>
          <p:cNvSpPr txBox="1"/>
          <p:nvPr/>
        </p:nvSpPr>
        <p:spPr>
          <a:xfrm>
            <a:off x="7995499" y="76393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7082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3E2-3384-458E-B17B-61EF8126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6-12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5B5A-1BF7-43F7-8EB7-A3E4BE87F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4945"/>
            <a:ext cx="5181600" cy="3885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  <a:endParaRPr lang="en-US" u="sng" dirty="0"/>
          </a:p>
          <a:p>
            <a:r>
              <a:rPr lang="en-US" dirty="0"/>
              <a:t>Walking Progression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Pivots from one surface to another with only 1 hand on surface </a:t>
            </a:r>
            <a:r>
              <a:rPr lang="en-US" i="1" dirty="0"/>
              <a:t>(11 months) </a:t>
            </a:r>
            <a:r>
              <a:rPr lang="en-US" sz="1200" dirty="0"/>
              <a:t>A,B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Takes steps with 1-2 hands held </a:t>
            </a:r>
            <a:r>
              <a:rPr lang="en-US" i="1" dirty="0"/>
              <a:t>(11 months) </a:t>
            </a:r>
            <a:r>
              <a:rPr lang="en-US" sz="1200" dirty="0"/>
              <a:t>C,D,E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Takes at least 5 steps alone </a:t>
            </a:r>
            <a:r>
              <a:rPr lang="en-US" i="1" dirty="0"/>
              <a:t>(12 months) </a:t>
            </a:r>
            <a:r>
              <a:rPr lang="en-US" sz="1200" dirty="0"/>
              <a:t>F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CAA45-5825-4DB1-B26A-1E70BD988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49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  <a:endParaRPr lang="en-US" u="sng" dirty="0"/>
          </a:p>
          <a:p>
            <a:r>
              <a:rPr lang="en-US" dirty="0"/>
              <a:t>Encourage the child to walk with various amount of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Around trunk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Both hands held or on push toy </a:t>
            </a:r>
            <a:r>
              <a:rPr lang="en-US" sz="1200" dirty="0"/>
              <a:t>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With one hand held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5A6EE-F4D4-483A-87CA-C6DF732421E6}"/>
              </a:ext>
            </a:extLst>
          </p:cNvPr>
          <p:cNvSpPr txBox="1"/>
          <p:nvPr/>
        </p:nvSpPr>
        <p:spPr>
          <a:xfrm>
            <a:off x="838200" y="5739623"/>
            <a:ext cx="103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Refuses to put weight through feet</a:t>
            </a:r>
          </a:p>
        </p:txBody>
      </p:sp>
    </p:spTree>
    <p:extLst>
      <p:ext uri="{BB962C8B-B14F-4D97-AF65-F5344CB8AC3E}">
        <p14:creationId xmlns:p14="http://schemas.microsoft.com/office/powerpoint/2010/main" val="80498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63E2-3384-458E-B17B-61EF8126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6-12 MONTHS</a:t>
            </a:r>
          </a:p>
        </p:txBody>
      </p:sp>
      <p:pic>
        <p:nvPicPr>
          <p:cNvPr id="2050" name="Picture 2" descr="How babies learn to stand and walk and why some babies need help ...">
            <a:extLst>
              <a:ext uri="{FF2B5EF4-FFF2-40B4-BE49-F238E27FC236}">
                <a16:creationId xmlns:a16="http://schemas.microsoft.com/office/drawing/2014/main" id="{D7D28BB4-7AE3-4106-BCEF-384E1605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71" y="1430429"/>
            <a:ext cx="23812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uising through a year, with some bumps — Montessori in Real Life">
            <a:extLst>
              <a:ext uri="{FF2B5EF4-FFF2-40B4-BE49-F238E27FC236}">
                <a16:creationId xmlns:a16="http://schemas.microsoft.com/office/drawing/2014/main" id="{48CF742F-2434-4CD3-AB8F-BDF980867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/>
          <a:stretch/>
        </p:blipFill>
        <p:spPr bwMode="auto">
          <a:xfrm>
            <a:off x="7553693" y="1533333"/>
            <a:ext cx="2597260" cy="22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nderstanding the Stepping Reflex in Newborns">
            <a:extLst>
              <a:ext uri="{FF2B5EF4-FFF2-40B4-BE49-F238E27FC236}">
                <a16:creationId xmlns:a16="http://schemas.microsoft.com/office/drawing/2014/main" id="{9966517D-DAC1-4118-9953-C26486B4D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9647" r="44181" b="5324"/>
          <a:stretch/>
        </p:blipFill>
        <p:spPr bwMode="auto">
          <a:xfrm>
            <a:off x="4690209" y="4137173"/>
            <a:ext cx="2087396" cy="25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irst steps (With images) | Baby's first step, Precious children, Kids">
            <a:extLst>
              <a:ext uri="{FF2B5EF4-FFF2-40B4-BE49-F238E27FC236}">
                <a16:creationId xmlns:a16="http://schemas.microsoft.com/office/drawing/2014/main" id="{7608E822-85A6-4920-8B32-6172A5221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6"/>
          <a:stretch/>
        </p:blipFill>
        <p:spPr bwMode="auto">
          <a:xfrm>
            <a:off x="7778169" y="4048791"/>
            <a:ext cx="2223613" cy="25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rom Baby's First Steps to Walking on Their Own | Pathways.org">
            <a:extLst>
              <a:ext uri="{FF2B5EF4-FFF2-40B4-BE49-F238E27FC236}">
                <a16:creationId xmlns:a16="http://schemas.microsoft.com/office/drawing/2014/main" id="{2743FE5F-CB9E-4733-8142-230C06F99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7"/>
          <a:stretch/>
        </p:blipFill>
        <p:spPr bwMode="auto">
          <a:xfrm>
            <a:off x="4781407" y="1448738"/>
            <a:ext cx="1905000" cy="239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When do babies start walking?">
            <a:extLst>
              <a:ext uri="{FF2B5EF4-FFF2-40B4-BE49-F238E27FC236}">
                <a16:creationId xmlns:a16="http://schemas.microsoft.com/office/drawing/2014/main" id="{9CC7B3A2-133F-4305-872D-70029E8EE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0" r="28861"/>
          <a:stretch/>
        </p:blipFill>
        <p:spPr bwMode="auto">
          <a:xfrm>
            <a:off x="1495141" y="4048791"/>
            <a:ext cx="2157867" cy="25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737BB6-0A4B-4C5C-B451-AC6B7F8D2FA1}"/>
              </a:ext>
            </a:extLst>
          </p:cNvPr>
          <p:cNvSpPr txBox="1"/>
          <p:nvPr/>
        </p:nvSpPr>
        <p:spPr>
          <a:xfrm>
            <a:off x="1364525" y="1381974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BDAC5-C903-412F-A30C-6299146CE83E}"/>
              </a:ext>
            </a:extLst>
          </p:cNvPr>
          <p:cNvSpPr txBox="1"/>
          <p:nvPr/>
        </p:nvSpPr>
        <p:spPr>
          <a:xfrm>
            <a:off x="4785503" y="1419251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4F76B-A1BC-445C-975B-13892FFDD80D}"/>
              </a:ext>
            </a:extLst>
          </p:cNvPr>
          <p:cNvSpPr txBox="1"/>
          <p:nvPr/>
        </p:nvSpPr>
        <p:spPr>
          <a:xfrm>
            <a:off x="7549431" y="3343152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ED17E-9208-4BAC-AA8F-BC4DA1482A05}"/>
              </a:ext>
            </a:extLst>
          </p:cNvPr>
          <p:cNvSpPr txBox="1"/>
          <p:nvPr/>
        </p:nvSpPr>
        <p:spPr>
          <a:xfrm>
            <a:off x="1495766" y="6148375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DE151-AD33-4F83-9FE8-0726CCD2E048}"/>
              </a:ext>
            </a:extLst>
          </p:cNvPr>
          <p:cNvSpPr txBox="1"/>
          <p:nvPr/>
        </p:nvSpPr>
        <p:spPr>
          <a:xfrm>
            <a:off x="4651299" y="4087701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8C9B6-ED8C-4123-9422-269B941BB860}"/>
              </a:ext>
            </a:extLst>
          </p:cNvPr>
          <p:cNvSpPr txBox="1"/>
          <p:nvPr/>
        </p:nvSpPr>
        <p:spPr>
          <a:xfrm>
            <a:off x="9670516" y="6148375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83042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CBC0D44-5F84-4E65-84B5-6EAD5163AFF2}"/>
              </a:ext>
            </a:extLst>
          </p:cNvPr>
          <p:cNvSpPr/>
          <p:nvPr/>
        </p:nvSpPr>
        <p:spPr>
          <a:xfrm>
            <a:off x="1692613" y="2459504"/>
            <a:ext cx="85030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0-6 MONTHS</a:t>
            </a:r>
          </a:p>
        </p:txBody>
      </p:sp>
    </p:spTree>
    <p:extLst>
      <p:ext uri="{BB962C8B-B14F-4D97-AF65-F5344CB8AC3E}">
        <p14:creationId xmlns:p14="http://schemas.microsoft.com/office/powerpoint/2010/main" val="1566322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F55773-1B53-49D2-ABD9-BCE7E54111DA}"/>
              </a:ext>
            </a:extLst>
          </p:cNvPr>
          <p:cNvSpPr/>
          <p:nvPr/>
        </p:nvSpPr>
        <p:spPr>
          <a:xfrm>
            <a:off x="1089496" y="2459504"/>
            <a:ext cx="101373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12-18 MONTHS</a:t>
            </a:r>
          </a:p>
        </p:txBody>
      </p:sp>
    </p:spTree>
    <p:extLst>
      <p:ext uri="{BB962C8B-B14F-4D97-AF65-F5344CB8AC3E}">
        <p14:creationId xmlns:p14="http://schemas.microsoft.com/office/powerpoint/2010/main" val="60477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D401-30B8-4637-91E2-7B41F3D3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12-18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C25F-1638-4B22-B03A-AEEFDEACDA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u="sng" dirty="0"/>
              <a:t>MILESTONES</a:t>
            </a:r>
            <a:r>
              <a:rPr lang="en-US" sz="3000" b="1" dirty="0"/>
              <a:t>:</a:t>
            </a:r>
          </a:p>
          <a:p>
            <a:r>
              <a:rPr lang="en-US" dirty="0"/>
              <a:t>Walking Progression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Walks without support for at least 10 feet – wide base of support, hands up </a:t>
            </a:r>
            <a:r>
              <a:rPr lang="en-US" i="1" dirty="0"/>
              <a:t>(12 months) </a:t>
            </a:r>
            <a:r>
              <a:rPr lang="en-US" sz="1300" dirty="0"/>
              <a:t>A,B</a:t>
            </a:r>
            <a:endParaRPr lang="en-US" sz="13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Stands up from the floor independently </a:t>
            </a:r>
            <a:r>
              <a:rPr lang="en-US" i="1" dirty="0"/>
              <a:t>(14 months) </a:t>
            </a:r>
            <a:r>
              <a:rPr lang="en-US" sz="1300" dirty="0"/>
              <a:t>C,D</a:t>
            </a:r>
            <a:endParaRPr lang="en-US" sz="13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Walks independently – narrow base of support, heel-toe </a:t>
            </a:r>
            <a:r>
              <a:rPr lang="en-US" i="1" dirty="0"/>
              <a:t>(14 months)</a:t>
            </a:r>
            <a:r>
              <a:rPr lang="en-US" dirty="0"/>
              <a:t> </a:t>
            </a:r>
            <a:r>
              <a:rPr lang="en-US" sz="1300" dirty="0"/>
              <a:t>E</a:t>
            </a:r>
            <a:endParaRPr lang="en-US" sz="13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Squats down to pick up toy from ground, returns to standing and takes steps </a:t>
            </a:r>
            <a:r>
              <a:rPr lang="en-US" i="1" dirty="0"/>
              <a:t>(14 months) </a:t>
            </a:r>
            <a:r>
              <a:rPr lang="en-US" sz="1300" dirty="0"/>
              <a:t>F,G</a:t>
            </a: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DE94-5384-48A9-B9FC-3453CBFD51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r>
              <a:rPr lang="en-US" dirty="0"/>
              <a:t>Practice having the child walk to you from various distances</a:t>
            </a:r>
          </a:p>
          <a:p>
            <a:r>
              <a:rPr lang="en-US" dirty="0"/>
              <a:t>Give the child support at hips to help them squat down to pick up toys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D3379-2AC6-4D71-A3EC-C1735B037F6F}"/>
              </a:ext>
            </a:extLst>
          </p:cNvPr>
          <p:cNvSpPr txBox="1"/>
          <p:nvPr/>
        </p:nvSpPr>
        <p:spPr>
          <a:xfrm>
            <a:off x="838200" y="5922507"/>
            <a:ext cx="1035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One or both feet turn excessively out or in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Refuses to weight bear or take steps with/without support</a:t>
            </a:r>
          </a:p>
        </p:txBody>
      </p:sp>
    </p:spTree>
    <p:extLst>
      <p:ext uri="{BB962C8B-B14F-4D97-AF65-F5344CB8AC3E}">
        <p14:creationId xmlns:p14="http://schemas.microsoft.com/office/powerpoint/2010/main" val="3099745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D401-30B8-4637-91E2-7B41F3D3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12-18 MONTHS</a:t>
            </a:r>
          </a:p>
        </p:txBody>
      </p:sp>
      <p:pic>
        <p:nvPicPr>
          <p:cNvPr id="3074" name="Picture 2" descr="The six-month-old walking her way into the Guinness Book of World ...">
            <a:extLst>
              <a:ext uri="{FF2B5EF4-FFF2-40B4-BE49-F238E27FC236}">
                <a16:creationId xmlns:a16="http://schemas.microsoft.com/office/drawing/2014/main" id="{FE78E00B-5485-4938-8CD4-4045759B1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/>
          <a:stretch/>
        </p:blipFill>
        <p:spPr bwMode="auto">
          <a:xfrm>
            <a:off x="312906" y="1690688"/>
            <a:ext cx="2839796" cy="21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3 Baby Names That Will Be Huge in 2020 | Best Life">
            <a:extLst>
              <a:ext uri="{FF2B5EF4-FFF2-40B4-BE49-F238E27FC236}">
                <a16:creationId xmlns:a16="http://schemas.microsoft.com/office/drawing/2014/main" id="{9BE430D3-9BA7-4654-AA27-AD685B545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3"/>
          <a:stretch/>
        </p:blipFill>
        <p:spPr bwMode="auto">
          <a:xfrm>
            <a:off x="3607756" y="1386207"/>
            <a:ext cx="2839796" cy="25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y Do Toddlers Stand On Their Heads? It's More Important For ...">
            <a:extLst>
              <a:ext uri="{FF2B5EF4-FFF2-40B4-BE49-F238E27FC236}">
                <a16:creationId xmlns:a16="http://schemas.microsoft.com/office/drawing/2014/main" id="{1A726D39-0500-48E0-AD02-3429B42C7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4"/>
          <a:stretch/>
        </p:blipFill>
        <p:spPr bwMode="auto">
          <a:xfrm>
            <a:off x="6811111" y="1516950"/>
            <a:ext cx="2587558" cy="23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ips and Tricks- Learning to Stand Up from the Floor | Teaching ...">
            <a:extLst>
              <a:ext uri="{FF2B5EF4-FFF2-40B4-BE49-F238E27FC236}">
                <a16:creationId xmlns:a16="http://schemas.microsoft.com/office/drawing/2014/main" id="{3CF3B1B6-8223-4C17-B86E-0383E5F8D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r="12394"/>
          <a:stretch/>
        </p:blipFill>
        <p:spPr bwMode="auto">
          <a:xfrm>
            <a:off x="9653588" y="1300836"/>
            <a:ext cx="2184809" cy="24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aby walking - Students | Britannica Kids | Homework Help">
            <a:extLst>
              <a:ext uri="{FF2B5EF4-FFF2-40B4-BE49-F238E27FC236}">
                <a16:creationId xmlns:a16="http://schemas.microsoft.com/office/drawing/2014/main" id="{EC162A24-9CE4-48DC-B960-9E4ACFC68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t="-1145" r="27722"/>
          <a:stretch/>
        </p:blipFill>
        <p:spPr bwMode="auto">
          <a:xfrm>
            <a:off x="1176685" y="4088215"/>
            <a:ext cx="1565964" cy="24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by Squat Images, Stock Photos &amp; Vectors | Shutterstock">
            <a:extLst>
              <a:ext uri="{FF2B5EF4-FFF2-40B4-BE49-F238E27FC236}">
                <a16:creationId xmlns:a16="http://schemas.microsoft.com/office/drawing/2014/main" id="{17F8EA04-8C5E-4968-9F01-D4DCFBB2E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r="11776" b="13624"/>
          <a:stretch/>
        </p:blipFill>
        <p:spPr bwMode="auto">
          <a:xfrm>
            <a:off x="4464458" y="4227979"/>
            <a:ext cx="2587558" cy="23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ute Baby Girl In Pink Bodysuit Playing With Soft Toy, Squatting ...">
            <a:extLst>
              <a:ext uri="{FF2B5EF4-FFF2-40B4-BE49-F238E27FC236}">
                <a16:creationId xmlns:a16="http://schemas.microsoft.com/office/drawing/2014/main" id="{E5EB78F5-547C-46B6-B908-29ED9D200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22536"/>
          <a:stretch/>
        </p:blipFill>
        <p:spPr bwMode="auto">
          <a:xfrm>
            <a:off x="8462424" y="4061365"/>
            <a:ext cx="2283568" cy="24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026A68-AF9A-4ADA-9F46-765BDBE27FEE}"/>
              </a:ext>
            </a:extLst>
          </p:cNvPr>
          <p:cNvSpPr txBox="1"/>
          <p:nvPr/>
        </p:nvSpPr>
        <p:spPr>
          <a:xfrm>
            <a:off x="2782182" y="337692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3BBFD9-89A6-4253-A454-1A7293F34B67}"/>
              </a:ext>
            </a:extLst>
          </p:cNvPr>
          <p:cNvSpPr txBox="1"/>
          <p:nvPr/>
        </p:nvSpPr>
        <p:spPr>
          <a:xfrm>
            <a:off x="3637299" y="3429000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2F003-EB93-4C4A-9EEE-DE1E04098436}"/>
              </a:ext>
            </a:extLst>
          </p:cNvPr>
          <p:cNvSpPr txBox="1"/>
          <p:nvPr/>
        </p:nvSpPr>
        <p:spPr>
          <a:xfrm>
            <a:off x="6796431" y="1468272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12D4C-FA00-463B-8158-D6E3FC48A306}"/>
              </a:ext>
            </a:extLst>
          </p:cNvPr>
          <p:cNvSpPr txBox="1"/>
          <p:nvPr/>
        </p:nvSpPr>
        <p:spPr>
          <a:xfrm>
            <a:off x="9653588" y="1241905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00E632-8B1E-4E10-9E37-CF1A0562B5E8}"/>
              </a:ext>
            </a:extLst>
          </p:cNvPr>
          <p:cNvSpPr txBox="1"/>
          <p:nvPr/>
        </p:nvSpPr>
        <p:spPr>
          <a:xfrm>
            <a:off x="1154180" y="4061365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E83AF2-860B-4E66-A0F0-71CDCB4DB91D}"/>
              </a:ext>
            </a:extLst>
          </p:cNvPr>
          <p:cNvSpPr txBox="1"/>
          <p:nvPr/>
        </p:nvSpPr>
        <p:spPr>
          <a:xfrm>
            <a:off x="4464458" y="610316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8803E-021E-4B2C-841F-051FE4DB5B4B}"/>
              </a:ext>
            </a:extLst>
          </p:cNvPr>
          <p:cNvSpPr txBox="1"/>
          <p:nvPr/>
        </p:nvSpPr>
        <p:spPr>
          <a:xfrm>
            <a:off x="8423514" y="6066114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1913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D401-30B8-4637-91E2-7B41F3D3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12-18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C25F-1638-4B22-B03A-AEEFDEACDA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</a:p>
          <a:p>
            <a:r>
              <a:rPr lang="en-US" dirty="0"/>
              <a:t>Stair Progression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Crawls up stairs on hands and knees </a:t>
            </a:r>
            <a:r>
              <a:rPr lang="en-US" i="1" dirty="0"/>
              <a:t>(13 months)</a:t>
            </a:r>
            <a:r>
              <a:rPr lang="en-US" dirty="0"/>
              <a:t> </a:t>
            </a:r>
            <a:r>
              <a:rPr lang="en-US" sz="1200" dirty="0"/>
              <a:t>A,B</a:t>
            </a:r>
            <a:endParaRPr lang="en-US" sz="12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Crawls backward down stairs on hands and knees </a:t>
            </a:r>
            <a:r>
              <a:rPr lang="en-US" i="1" dirty="0"/>
              <a:t>(17 months) </a:t>
            </a:r>
            <a:r>
              <a:rPr lang="en-US" sz="1200" dirty="0"/>
              <a:t>C</a:t>
            </a:r>
            <a:endParaRPr lang="en-US" sz="12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Walks up and down stairs placing both feet on steps and holding onto railing for support </a:t>
            </a:r>
            <a:r>
              <a:rPr lang="en-US" i="1" dirty="0"/>
              <a:t>(17 months) </a:t>
            </a:r>
            <a:r>
              <a:rPr lang="en-US" sz="1200" dirty="0"/>
              <a:t>D,E</a:t>
            </a:r>
            <a:endParaRPr lang="en-US" sz="12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DE94-5384-48A9-B9FC-3453CBFD51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r>
              <a:rPr lang="en-US" dirty="0"/>
              <a:t>Encourage the child to crawl onto a step or foam block using right and left leg</a:t>
            </a:r>
          </a:p>
          <a:p>
            <a:r>
              <a:rPr lang="en-US" dirty="0"/>
              <a:t>Practice going up and down steps while the child holds your hand and railing (encourage both right and left leg to lead) </a:t>
            </a:r>
            <a:r>
              <a:rPr lang="en-US" sz="1200" dirty="0"/>
              <a:t>D</a:t>
            </a:r>
          </a:p>
          <a:p>
            <a:pPr marL="457200" lvl="1" indent="0">
              <a:buNone/>
            </a:pPr>
            <a:r>
              <a:rPr lang="en-US" dirty="0"/>
              <a:t>**Always help the child from below**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D3379-2AC6-4D71-A3EC-C1735B037F6F}"/>
              </a:ext>
            </a:extLst>
          </p:cNvPr>
          <p:cNvSpPr txBox="1"/>
          <p:nvPr/>
        </p:nvSpPr>
        <p:spPr>
          <a:xfrm>
            <a:off x="838200" y="5976649"/>
            <a:ext cx="1035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Only uses one leg (left or right) when going up or down stairs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D401-30B8-4637-91E2-7B41F3D3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12-18 MONTHS</a:t>
            </a:r>
          </a:p>
        </p:txBody>
      </p:sp>
      <p:pic>
        <p:nvPicPr>
          <p:cNvPr id="10" name="Picture 4" descr="Baby Nathan crawling upstairs - YouTube">
            <a:extLst>
              <a:ext uri="{FF2B5EF4-FFF2-40B4-BE49-F238E27FC236}">
                <a16:creationId xmlns:a16="http://schemas.microsoft.com/office/drawing/2014/main" id="{F56A6205-9873-467F-8243-753A8B4D2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r="36424"/>
          <a:stretch/>
        </p:blipFill>
        <p:spPr bwMode="auto">
          <a:xfrm>
            <a:off x="649768" y="1433646"/>
            <a:ext cx="1969984" cy="28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0758B3-38DC-4CA3-93E0-4F56BD00287C}"/>
              </a:ext>
            </a:extLst>
          </p:cNvPr>
          <p:cNvSpPr txBox="1"/>
          <p:nvPr/>
        </p:nvSpPr>
        <p:spPr>
          <a:xfrm>
            <a:off x="649768" y="3850084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pic>
        <p:nvPicPr>
          <p:cNvPr id="4098" name="Picture 2" descr="You guessed it. Crawling. - how we montessori">
            <a:extLst>
              <a:ext uri="{FF2B5EF4-FFF2-40B4-BE49-F238E27FC236}">
                <a16:creationId xmlns:a16="http://schemas.microsoft.com/office/drawing/2014/main" id="{93C02D41-9BC5-425B-8118-034F9BE33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77"/>
          <a:stretch/>
        </p:blipFill>
        <p:spPr bwMode="auto">
          <a:xfrm>
            <a:off x="2860236" y="3237643"/>
            <a:ext cx="2567797" cy="295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8DBED3-973A-47C4-A4EB-D34AB1103A3D}"/>
              </a:ext>
            </a:extLst>
          </p:cNvPr>
          <p:cNvSpPr txBox="1"/>
          <p:nvPr/>
        </p:nvSpPr>
        <p:spPr>
          <a:xfrm>
            <a:off x="2860236" y="3198167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pic>
        <p:nvPicPr>
          <p:cNvPr id="4100" name="Picture 4" descr="Baby Crawling On the Stairs Stock Footage Video (100% Royalty ...">
            <a:extLst>
              <a:ext uri="{FF2B5EF4-FFF2-40B4-BE49-F238E27FC236}">
                <a16:creationId xmlns:a16="http://schemas.microsoft.com/office/drawing/2014/main" id="{BD6D3759-C56C-4532-9D6D-139BA82F3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38156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D405D6-C819-4EE2-97CE-8E168FDE9549}"/>
              </a:ext>
            </a:extLst>
          </p:cNvPr>
          <p:cNvSpPr txBox="1"/>
          <p:nvPr/>
        </p:nvSpPr>
        <p:spPr>
          <a:xfrm>
            <a:off x="4672012" y="2520098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pic>
        <p:nvPicPr>
          <p:cNvPr id="4102" name="Picture 6" descr="When Should My Child Be Able To Go Up and Down Stairs? - North ...">
            <a:extLst>
              <a:ext uri="{FF2B5EF4-FFF2-40B4-BE49-F238E27FC236}">
                <a16:creationId xmlns:a16="http://schemas.microsoft.com/office/drawing/2014/main" id="{1BB3A15D-2393-4774-9BD0-98D2CDBB4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5" r="54172" b="5031"/>
          <a:stretch/>
        </p:blipFill>
        <p:spPr bwMode="auto">
          <a:xfrm>
            <a:off x="5952922" y="3260308"/>
            <a:ext cx="1829206" cy="32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6BC799-E4CA-48AF-8179-D9558466A3D1}"/>
              </a:ext>
            </a:extLst>
          </p:cNvPr>
          <p:cNvSpPr txBox="1"/>
          <p:nvPr/>
        </p:nvSpPr>
        <p:spPr>
          <a:xfrm>
            <a:off x="7354115" y="3198166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pic>
        <p:nvPicPr>
          <p:cNvPr id="4104" name="Picture 8" descr="Up Stairs, Down Stairs | Teaching baby to walk, Fun indoor ...">
            <a:extLst>
              <a:ext uri="{FF2B5EF4-FFF2-40B4-BE49-F238E27FC236}">
                <a16:creationId xmlns:a16="http://schemas.microsoft.com/office/drawing/2014/main" id="{2EC8F7F6-276A-4A41-AE97-38217EC2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59" y="2120615"/>
            <a:ext cx="3281740" cy="32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1A81DB-9AFE-4254-BDFB-C113E3947B93}"/>
              </a:ext>
            </a:extLst>
          </p:cNvPr>
          <p:cNvSpPr txBox="1"/>
          <p:nvPr/>
        </p:nvSpPr>
        <p:spPr>
          <a:xfrm>
            <a:off x="8119478" y="2058433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5853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D401-30B8-4637-91E2-7B41F3D3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12-18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C25F-1638-4B22-B03A-AEEFDEACDA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</a:p>
          <a:p>
            <a:r>
              <a:rPr lang="en-US" dirty="0"/>
              <a:t>Balance Tasks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Holds “tall kneeling” position with bottom off feet for at least 5 seconds </a:t>
            </a:r>
            <a:r>
              <a:rPr lang="en-US" i="1" dirty="0"/>
              <a:t>(13 months) </a:t>
            </a:r>
            <a:r>
              <a:rPr lang="en-US" sz="1200" dirty="0"/>
              <a:t>A</a:t>
            </a:r>
            <a:endParaRPr lang="en-US" sz="1200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Throws a ball without losing balance </a:t>
            </a:r>
            <a:r>
              <a:rPr lang="en-US" i="1" dirty="0"/>
              <a:t>(14 months)</a:t>
            </a:r>
            <a:r>
              <a:rPr lang="en-US" dirty="0"/>
              <a:t> </a:t>
            </a:r>
            <a:r>
              <a:rPr lang="en-US" sz="1200" dirty="0"/>
              <a:t>B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Kicks a ball without losing balance </a:t>
            </a:r>
            <a:r>
              <a:rPr lang="en-US" i="1" dirty="0"/>
              <a:t>(18 months) </a:t>
            </a:r>
            <a:r>
              <a:rPr lang="en-US" sz="1200" dirty="0"/>
              <a:t>C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DE94-5384-48A9-B9FC-3453CBFD51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r>
              <a:rPr lang="en-US" dirty="0"/>
              <a:t>During circle times, having all the children sing while kneeling</a:t>
            </a:r>
          </a:p>
          <a:p>
            <a:r>
              <a:rPr lang="en-US" dirty="0"/>
              <a:t>Play with child in kneeling, encourage them to reach up for toy </a:t>
            </a:r>
            <a:r>
              <a:rPr lang="en-US" sz="1200" dirty="0"/>
              <a:t>A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D3379-2AC6-4D71-A3EC-C1735B037F6F}"/>
              </a:ext>
            </a:extLst>
          </p:cNvPr>
          <p:cNvSpPr txBox="1"/>
          <p:nvPr/>
        </p:nvSpPr>
        <p:spPr>
          <a:xfrm>
            <a:off x="838200" y="5838099"/>
            <a:ext cx="1035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Unable to keep balance in these positions while playing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Only uses one hand or foot to throw or kick</a:t>
            </a:r>
          </a:p>
        </p:txBody>
      </p:sp>
    </p:spTree>
    <p:extLst>
      <p:ext uri="{BB962C8B-B14F-4D97-AF65-F5344CB8AC3E}">
        <p14:creationId xmlns:p14="http://schemas.microsoft.com/office/powerpoint/2010/main" val="5508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D401-30B8-4637-91E2-7B41F3D3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12-18 MONTHS</a:t>
            </a:r>
          </a:p>
        </p:txBody>
      </p:sp>
      <p:pic>
        <p:nvPicPr>
          <p:cNvPr id="10" name="Picture 2" descr="Gross Motor Milestone Series: Kneeling • Mosaic ...">
            <a:extLst>
              <a:ext uri="{FF2B5EF4-FFF2-40B4-BE49-F238E27FC236}">
                <a16:creationId xmlns:a16="http://schemas.microsoft.com/office/drawing/2014/main" id="{661CF090-C7E7-4554-87FA-382E673AC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r="24332"/>
          <a:stretch/>
        </p:blipFill>
        <p:spPr bwMode="auto">
          <a:xfrm>
            <a:off x="1049590" y="1802018"/>
            <a:ext cx="2783108" cy="36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909DE1-28F3-4951-B066-1684FD574F16}"/>
              </a:ext>
            </a:extLst>
          </p:cNvPr>
          <p:cNvSpPr txBox="1"/>
          <p:nvPr/>
        </p:nvSpPr>
        <p:spPr>
          <a:xfrm>
            <a:off x="1033548" y="1737849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pic>
        <p:nvPicPr>
          <p:cNvPr id="11266" name="Picture 2" descr="How to Stop Your Toddler from Throwing Things - Monti Kids">
            <a:extLst>
              <a:ext uri="{FF2B5EF4-FFF2-40B4-BE49-F238E27FC236}">
                <a16:creationId xmlns:a16="http://schemas.microsoft.com/office/drawing/2014/main" id="{8ECA9934-8ABF-423B-8AA2-85E7D5E7A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0" r="39521"/>
          <a:stretch/>
        </p:blipFill>
        <p:spPr bwMode="auto">
          <a:xfrm>
            <a:off x="4688732" y="1802018"/>
            <a:ext cx="3124134" cy="36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E50C7D-D773-4810-8FD4-B375480DBDB9}"/>
              </a:ext>
            </a:extLst>
          </p:cNvPr>
          <p:cNvSpPr txBox="1"/>
          <p:nvPr/>
        </p:nvSpPr>
        <p:spPr>
          <a:xfrm>
            <a:off x="4688732" y="180201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pic>
        <p:nvPicPr>
          <p:cNvPr id="11268" name="Picture 4" descr="Baby Kicking Ball Stock Pictures, Royalty-free Photos &amp; Images ...">
            <a:extLst>
              <a:ext uri="{FF2B5EF4-FFF2-40B4-BE49-F238E27FC236}">
                <a16:creationId xmlns:a16="http://schemas.microsoft.com/office/drawing/2014/main" id="{46240EB6-7254-4809-A116-C914B835B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42101"/>
          <a:stretch/>
        </p:blipFill>
        <p:spPr bwMode="auto">
          <a:xfrm>
            <a:off x="8553396" y="1802018"/>
            <a:ext cx="2589014" cy="36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09B271-9A67-410F-9B1F-F696B46EDEF5}"/>
              </a:ext>
            </a:extLst>
          </p:cNvPr>
          <p:cNvSpPr txBox="1"/>
          <p:nvPr/>
        </p:nvSpPr>
        <p:spPr>
          <a:xfrm>
            <a:off x="8521312" y="1753892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87445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656013-4FA1-4B2D-BFD4-F392DAD6C67D}"/>
              </a:ext>
            </a:extLst>
          </p:cNvPr>
          <p:cNvSpPr/>
          <p:nvPr/>
        </p:nvSpPr>
        <p:spPr>
          <a:xfrm>
            <a:off x="1108956" y="2459504"/>
            <a:ext cx="9981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18-24 MONTHS</a:t>
            </a:r>
          </a:p>
        </p:txBody>
      </p:sp>
    </p:spTree>
    <p:extLst>
      <p:ext uri="{BB962C8B-B14F-4D97-AF65-F5344CB8AC3E}">
        <p14:creationId xmlns:p14="http://schemas.microsoft.com/office/powerpoint/2010/main" val="234127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5EC0-49A8-4C71-91E8-80447414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18-24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E837-9D3B-4E74-A652-7935EC6D9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60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Runs </a:t>
            </a:r>
            <a:r>
              <a:rPr lang="en-US" sz="1200" dirty="0"/>
              <a:t>A</a:t>
            </a:r>
          </a:p>
          <a:p>
            <a:r>
              <a:rPr lang="en-US" dirty="0"/>
              <a:t>Sidesteps </a:t>
            </a:r>
          </a:p>
          <a:p>
            <a:r>
              <a:rPr lang="en-US" dirty="0"/>
              <a:t>Walks backwards </a:t>
            </a:r>
            <a:r>
              <a:rPr lang="en-US" sz="1200" dirty="0"/>
              <a:t>C,D</a:t>
            </a:r>
          </a:p>
          <a:p>
            <a:r>
              <a:rPr lang="en-US" dirty="0"/>
              <a:t>Walks up steps without support </a:t>
            </a:r>
            <a:r>
              <a:rPr lang="en-US" sz="1200" dirty="0"/>
              <a:t>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DCD8F-947E-4F54-8DBE-9307A2420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dirty="0"/>
              <a:t>Hold the child’s hands, and do sidesteps and backwards walking together while singing songs</a:t>
            </a:r>
          </a:p>
          <a:p>
            <a:r>
              <a:rPr lang="en-US" dirty="0"/>
              <a:t>Give the child one finger support to give them increased confidence walking up stairs</a:t>
            </a:r>
          </a:p>
          <a:p>
            <a:r>
              <a:rPr lang="en-US" dirty="0"/>
              <a:t>Give the child a “pull toy” with a string to practice walking backwards </a:t>
            </a:r>
            <a:r>
              <a:rPr lang="en-US" sz="1200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443BB-58CE-429C-AFA3-1C8FD03E9736}"/>
              </a:ext>
            </a:extLst>
          </p:cNvPr>
          <p:cNvSpPr txBox="1"/>
          <p:nvPr/>
        </p:nvSpPr>
        <p:spPr>
          <a:xfrm>
            <a:off x="838200" y="5824847"/>
            <a:ext cx="103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Loses balance and falls frequently</a:t>
            </a:r>
          </a:p>
        </p:txBody>
      </p:sp>
    </p:spTree>
    <p:extLst>
      <p:ext uri="{BB962C8B-B14F-4D97-AF65-F5344CB8AC3E}">
        <p14:creationId xmlns:p14="http://schemas.microsoft.com/office/powerpoint/2010/main" val="229660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5EC0-49A8-4C71-91E8-80447414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18-24 MONTHS</a:t>
            </a:r>
          </a:p>
        </p:txBody>
      </p:sp>
      <p:pic>
        <p:nvPicPr>
          <p:cNvPr id="12" name="Picture 2" descr="Dune Buggy Pull Toy – Green Toys eCommerce">
            <a:extLst>
              <a:ext uri="{FF2B5EF4-FFF2-40B4-BE49-F238E27FC236}">
                <a16:creationId xmlns:a16="http://schemas.microsoft.com/office/drawing/2014/main" id="{FB8C1644-2251-4815-811F-C2F0351F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2133" b="4400"/>
          <a:stretch/>
        </p:blipFill>
        <p:spPr bwMode="auto">
          <a:xfrm>
            <a:off x="8812322" y="2138746"/>
            <a:ext cx="2758454" cy="34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oung boy playing,playing,running,boy running,boy playful - free ...">
            <a:extLst>
              <a:ext uri="{FF2B5EF4-FFF2-40B4-BE49-F238E27FC236}">
                <a16:creationId xmlns:a16="http://schemas.microsoft.com/office/drawing/2014/main" id="{D59FA2E3-6DA3-43C2-B01F-4CB00FCD8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r="27953"/>
          <a:stretch/>
        </p:blipFill>
        <p:spPr bwMode="auto">
          <a:xfrm>
            <a:off x="621224" y="2171135"/>
            <a:ext cx="2075481" cy="34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14/8 baby walking backwards - YouTube">
            <a:extLst>
              <a:ext uri="{FF2B5EF4-FFF2-40B4-BE49-F238E27FC236}">
                <a16:creationId xmlns:a16="http://schemas.microsoft.com/office/drawing/2014/main" id="{11DC7E4A-7E61-42EC-A60C-FEFF74EA1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r="17541"/>
          <a:stretch/>
        </p:blipFill>
        <p:spPr bwMode="auto">
          <a:xfrm>
            <a:off x="5724772" y="2332965"/>
            <a:ext cx="2758454" cy="30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66BD26-E3E2-47A6-AE04-C87BE6F23031}"/>
              </a:ext>
            </a:extLst>
          </p:cNvPr>
          <p:cNvSpPr txBox="1"/>
          <p:nvPr/>
        </p:nvSpPr>
        <p:spPr>
          <a:xfrm>
            <a:off x="602854" y="5193886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A05458-F863-4627-8978-9BC88549DA11}"/>
              </a:ext>
            </a:extLst>
          </p:cNvPr>
          <p:cNvSpPr txBox="1"/>
          <p:nvPr/>
        </p:nvSpPr>
        <p:spPr>
          <a:xfrm>
            <a:off x="5665178" y="4963053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5959F8-35CB-4653-BE8B-073FE765F5F9}"/>
              </a:ext>
            </a:extLst>
          </p:cNvPr>
          <p:cNvSpPr txBox="1"/>
          <p:nvPr/>
        </p:nvSpPr>
        <p:spPr>
          <a:xfrm>
            <a:off x="8812322" y="5147392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pic>
        <p:nvPicPr>
          <p:cNvPr id="11" name="Picture 6" descr="Materials for Families - Child Muscle Weakness">
            <a:extLst>
              <a:ext uri="{FF2B5EF4-FFF2-40B4-BE49-F238E27FC236}">
                <a16:creationId xmlns:a16="http://schemas.microsoft.com/office/drawing/2014/main" id="{BAB612B9-6375-4D46-8C2C-EC82CAF08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b="24862"/>
          <a:stretch/>
        </p:blipFill>
        <p:spPr bwMode="auto">
          <a:xfrm>
            <a:off x="3152507" y="2332965"/>
            <a:ext cx="2211653" cy="32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63CE4A-AEAF-4A87-9767-06B8E2DAE77F}"/>
              </a:ext>
            </a:extLst>
          </p:cNvPr>
          <p:cNvSpPr txBox="1"/>
          <p:nvPr/>
        </p:nvSpPr>
        <p:spPr>
          <a:xfrm>
            <a:off x="3111024" y="5073571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03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2EB-0DA4-4002-94BC-653DC7B0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0-6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B9AA-65CE-4E34-91DA-31D9BD19B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49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r>
              <a:rPr lang="en-US" dirty="0"/>
              <a:t>Tummy Time Progression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Turns head side to side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Lifts head briefly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Pushes up onto elbows</a:t>
            </a:r>
            <a:r>
              <a:rPr lang="en-US" i="1" dirty="0"/>
              <a:t> (3-4 months) </a:t>
            </a:r>
            <a:r>
              <a:rPr lang="en-US" sz="1200" i="1" dirty="0"/>
              <a:t>A</a:t>
            </a:r>
            <a:endParaRPr lang="en-US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Pushes up onto hands </a:t>
            </a:r>
            <a:r>
              <a:rPr lang="en-US" i="1" dirty="0"/>
              <a:t>(4-5 months) </a:t>
            </a:r>
            <a:r>
              <a:rPr lang="en-US" sz="1200" dirty="0"/>
              <a:t>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09DF2-51E3-403D-9345-02D8FDE4D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84945"/>
            <a:ext cx="55252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r>
              <a:rPr lang="en-US" dirty="0"/>
              <a:t>During free play, roll the child onto their tummy to hold position for as long as they tolerate (3-4 times a day)</a:t>
            </a:r>
          </a:p>
          <a:p>
            <a:r>
              <a:rPr lang="en-US" dirty="0"/>
              <a:t>Use a mirror or toys in front to keep their attention </a:t>
            </a:r>
            <a:r>
              <a:rPr lang="en-US" sz="1200" dirty="0"/>
              <a:t>C,D</a:t>
            </a:r>
            <a:endParaRPr lang="en-US" dirty="0"/>
          </a:p>
          <a:p>
            <a:r>
              <a:rPr lang="en-US" dirty="0"/>
              <a:t>Place a towel roll or small pillow under arm pits to make it easier</a:t>
            </a:r>
            <a:r>
              <a:rPr lang="en-US" sz="1200" dirty="0"/>
              <a:t> B,C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2AF15-75CF-4F6C-A9BF-B5B53D789527}"/>
              </a:ext>
            </a:extLst>
          </p:cNvPr>
          <p:cNvSpPr txBox="1"/>
          <p:nvPr/>
        </p:nvSpPr>
        <p:spPr>
          <a:xfrm>
            <a:off x="838200" y="5528603"/>
            <a:ext cx="1035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Only turns head toward one direction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Unable to keep head lifted for more than a minute by 4 months</a:t>
            </a:r>
          </a:p>
        </p:txBody>
      </p:sp>
    </p:spTree>
    <p:extLst>
      <p:ext uri="{BB962C8B-B14F-4D97-AF65-F5344CB8AC3E}">
        <p14:creationId xmlns:p14="http://schemas.microsoft.com/office/powerpoint/2010/main" val="2620370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5EC0-49A8-4C71-91E8-80447414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18-24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E837-9D3B-4E74-A652-7935EC6D9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60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Jumps with two-footed take-off and landing 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Up 2 inches </a:t>
            </a:r>
            <a:r>
              <a:rPr lang="en-US" sz="1200" dirty="0"/>
              <a:t>A,C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Forward 4 inches </a:t>
            </a:r>
            <a:r>
              <a:rPr lang="en-US" sz="1200" dirty="0"/>
              <a:t>B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Off small step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DCD8F-947E-4F54-8DBE-9307A2420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dirty="0"/>
              <a:t>Encourage the child to make a “boom” sound when jumping</a:t>
            </a:r>
          </a:p>
          <a:p>
            <a:r>
              <a:rPr lang="en-US" dirty="0"/>
              <a:t>Place stickers on the floor for the child to jump onto </a:t>
            </a:r>
            <a:r>
              <a:rPr lang="en-US" sz="1200" dirty="0"/>
              <a:t>B</a:t>
            </a:r>
          </a:p>
          <a:p>
            <a:r>
              <a:rPr lang="en-US" dirty="0"/>
              <a:t>When practicing jumping at first, hold their hands to help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443BB-58CE-429C-AFA3-1C8FD03E9736}"/>
              </a:ext>
            </a:extLst>
          </p:cNvPr>
          <p:cNvSpPr txBox="1"/>
          <p:nvPr/>
        </p:nvSpPr>
        <p:spPr>
          <a:xfrm>
            <a:off x="838200" y="5824847"/>
            <a:ext cx="103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One foot always leads when jumping</a:t>
            </a:r>
          </a:p>
        </p:txBody>
      </p:sp>
    </p:spTree>
    <p:extLst>
      <p:ext uri="{BB962C8B-B14F-4D97-AF65-F5344CB8AC3E}">
        <p14:creationId xmlns:p14="http://schemas.microsoft.com/office/powerpoint/2010/main" val="3075900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5EC0-49A8-4C71-91E8-80447414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18-24 MONTHS</a:t>
            </a:r>
          </a:p>
        </p:txBody>
      </p:sp>
      <p:pic>
        <p:nvPicPr>
          <p:cNvPr id="10" name="Picture 4" descr="Toddler Jumping as he models Wee Urban clothing Rabbat Photography ...">
            <a:extLst>
              <a:ext uri="{FF2B5EF4-FFF2-40B4-BE49-F238E27FC236}">
                <a16:creationId xmlns:a16="http://schemas.microsoft.com/office/drawing/2014/main" id="{8946836E-1108-466F-AD97-CE7EB2BAD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r="51163" b="7178"/>
          <a:stretch/>
        </p:blipFill>
        <p:spPr bwMode="auto">
          <a:xfrm>
            <a:off x="1763247" y="1923163"/>
            <a:ext cx="1852613" cy="37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isy Letter Jump Phonics Game! - The Imagination Tree">
            <a:extLst>
              <a:ext uri="{FF2B5EF4-FFF2-40B4-BE49-F238E27FC236}">
                <a16:creationId xmlns:a16="http://schemas.microsoft.com/office/drawing/2014/main" id="{E9603610-A92A-4709-BC90-506D6446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58" y="1916105"/>
            <a:ext cx="2503277" cy="375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en Will My Child Learn to Jump? - Physio Comes To You">
            <a:extLst>
              <a:ext uri="{FF2B5EF4-FFF2-40B4-BE49-F238E27FC236}">
                <a16:creationId xmlns:a16="http://schemas.microsoft.com/office/drawing/2014/main" id="{823864EC-6054-4718-9A7B-DB1505445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b="14936"/>
          <a:stretch/>
        </p:blipFill>
        <p:spPr bwMode="auto">
          <a:xfrm>
            <a:off x="8247913" y="1894583"/>
            <a:ext cx="2692803" cy="366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4A7FFC-6584-4CF5-BB4D-CDBDB4A52D4E}"/>
              </a:ext>
            </a:extLst>
          </p:cNvPr>
          <p:cNvSpPr txBox="1"/>
          <p:nvPr/>
        </p:nvSpPr>
        <p:spPr>
          <a:xfrm>
            <a:off x="1763247" y="5266487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696DE-63DA-4BA5-A61A-AF4222C710D4}"/>
              </a:ext>
            </a:extLst>
          </p:cNvPr>
          <p:cNvSpPr txBox="1"/>
          <p:nvPr/>
        </p:nvSpPr>
        <p:spPr>
          <a:xfrm>
            <a:off x="4665974" y="5263551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B96E4-2C37-4507-BD1D-B138D1B6DCD3}"/>
              </a:ext>
            </a:extLst>
          </p:cNvPr>
          <p:cNvSpPr txBox="1"/>
          <p:nvPr/>
        </p:nvSpPr>
        <p:spPr>
          <a:xfrm>
            <a:off x="8241051" y="5158334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1500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B83E816-EA97-45A1-97DB-3ED7DDB4F5B9}"/>
              </a:ext>
            </a:extLst>
          </p:cNvPr>
          <p:cNvSpPr/>
          <p:nvPr/>
        </p:nvSpPr>
        <p:spPr>
          <a:xfrm>
            <a:off x="1595338" y="2459504"/>
            <a:ext cx="92618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2-3 YEARS</a:t>
            </a:r>
          </a:p>
        </p:txBody>
      </p:sp>
    </p:spTree>
    <p:extLst>
      <p:ext uri="{BB962C8B-B14F-4D97-AF65-F5344CB8AC3E}">
        <p14:creationId xmlns:p14="http://schemas.microsoft.com/office/powerpoint/2010/main" val="2926864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2-3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AFDF-3A20-4FF5-8F56-397714FF7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3106"/>
            <a:ext cx="5181600" cy="4058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Runs with good arm swing </a:t>
            </a:r>
            <a:r>
              <a:rPr lang="en-US" sz="1200" dirty="0"/>
              <a:t>A</a:t>
            </a:r>
          </a:p>
          <a:p>
            <a:r>
              <a:rPr lang="en-US" dirty="0"/>
              <a:t>Stands on one leg for 3 seconds </a:t>
            </a:r>
            <a:r>
              <a:rPr lang="en-US" sz="1200" dirty="0"/>
              <a:t>B</a:t>
            </a:r>
          </a:p>
          <a:p>
            <a:r>
              <a:rPr lang="en-US" dirty="0"/>
              <a:t>Walks on tiptoes</a:t>
            </a:r>
          </a:p>
          <a:p>
            <a:r>
              <a:rPr lang="en-US" dirty="0"/>
              <a:t>Jumps forward 2 feet </a:t>
            </a:r>
            <a:r>
              <a:rPr lang="en-US" sz="1200" dirty="0"/>
              <a:t>C</a:t>
            </a:r>
          </a:p>
          <a:p>
            <a:r>
              <a:rPr lang="en-US" dirty="0"/>
              <a:t>Catches a ball </a:t>
            </a:r>
            <a:r>
              <a:rPr lang="en-US" sz="1200" dirty="0"/>
              <a:t>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CD52-4735-46E8-9DA4-410AD6BE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dirty="0"/>
              <a:t>Practice “Animal Walks”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Stand on one leg like a flamingo </a:t>
            </a:r>
            <a:r>
              <a:rPr lang="en-US" sz="1200" dirty="0"/>
              <a:t>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Walk on tiptoes, quiet like a mouse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Jump like a frog between “lily-pads” (circles on the floor) </a:t>
            </a:r>
            <a:r>
              <a:rPr lang="en-US" sz="1200" dirty="0"/>
              <a:t>C</a:t>
            </a:r>
          </a:p>
          <a:p>
            <a:r>
              <a:rPr lang="en-US" dirty="0"/>
              <a:t>During circle time: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Practice tossing a ball back and forth </a:t>
            </a:r>
            <a:r>
              <a:rPr lang="en-US" sz="1200" dirty="0"/>
              <a:t>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Sing a song while standing on one foot (left and right) </a:t>
            </a:r>
            <a:r>
              <a:rPr lang="en-US" sz="1200" dirty="0"/>
              <a:t>B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1CF1-6AF7-42F0-B8B1-32C3C8DE4678}"/>
              </a:ext>
            </a:extLst>
          </p:cNvPr>
          <p:cNvSpPr txBox="1"/>
          <p:nvPr/>
        </p:nvSpPr>
        <p:spPr>
          <a:xfrm>
            <a:off x="838200" y="5413763"/>
            <a:ext cx="1035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Trips and falls often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Does not attempt to copy requested tasks or activities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Only walks on tip-toes</a:t>
            </a:r>
          </a:p>
        </p:txBody>
      </p:sp>
    </p:spTree>
    <p:extLst>
      <p:ext uri="{BB962C8B-B14F-4D97-AF65-F5344CB8AC3E}">
        <p14:creationId xmlns:p14="http://schemas.microsoft.com/office/powerpoint/2010/main" val="3275297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2-3 YEARS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C0A43DF-2FFF-48A9-A2FE-400A1BD6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04" y="2072666"/>
            <a:ext cx="2331247" cy="31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 Year old pictures, Running and Playing Outside, Pink Shirt ...">
            <a:extLst>
              <a:ext uri="{FF2B5EF4-FFF2-40B4-BE49-F238E27FC236}">
                <a16:creationId xmlns:a16="http://schemas.microsoft.com/office/drawing/2014/main" id="{F7F64934-9D06-4687-B022-E2C216792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24652" r="17186" b="17062"/>
          <a:stretch/>
        </p:blipFill>
        <p:spPr bwMode="auto">
          <a:xfrm>
            <a:off x="532506" y="2067831"/>
            <a:ext cx="2257216" cy="31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nap Happy Family Favorites- Flora and the Flamingo - Snap Happy Mom">
            <a:extLst>
              <a:ext uri="{FF2B5EF4-FFF2-40B4-BE49-F238E27FC236}">
                <a16:creationId xmlns:a16="http://schemas.microsoft.com/office/drawing/2014/main" id="{1B567CA0-F08C-43BB-A74A-1255EF4E6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8" t="9298" r="9953"/>
          <a:stretch/>
        </p:blipFill>
        <p:spPr bwMode="auto">
          <a:xfrm>
            <a:off x="3248141" y="2067831"/>
            <a:ext cx="2109718" cy="31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can I improve my catching skills? | BODY FIT">
            <a:extLst>
              <a:ext uri="{FF2B5EF4-FFF2-40B4-BE49-F238E27FC236}">
                <a16:creationId xmlns:a16="http://schemas.microsoft.com/office/drawing/2014/main" id="{0B26C5F7-9DD0-4FDB-9EC4-A28680728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r="13441"/>
          <a:stretch/>
        </p:blipFill>
        <p:spPr bwMode="auto">
          <a:xfrm>
            <a:off x="8756952" y="2067831"/>
            <a:ext cx="2963310" cy="31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894DC2-30B4-41C9-89C5-6F08A81C1BBD}"/>
              </a:ext>
            </a:extLst>
          </p:cNvPr>
          <p:cNvSpPr txBox="1"/>
          <p:nvPr/>
        </p:nvSpPr>
        <p:spPr>
          <a:xfrm>
            <a:off x="2416183" y="2067831"/>
            <a:ext cx="37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47BA4-E75C-4080-A3FB-AF8743D8B7CB}"/>
              </a:ext>
            </a:extLst>
          </p:cNvPr>
          <p:cNvSpPr txBox="1"/>
          <p:nvPr/>
        </p:nvSpPr>
        <p:spPr>
          <a:xfrm>
            <a:off x="3221042" y="4775433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850FA-7D16-49EA-9E18-22BC50F3DBA9}"/>
              </a:ext>
            </a:extLst>
          </p:cNvPr>
          <p:cNvSpPr txBox="1"/>
          <p:nvPr/>
        </p:nvSpPr>
        <p:spPr>
          <a:xfrm>
            <a:off x="7914593" y="2020007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2D382-8597-4759-89B0-509B48598B37}"/>
              </a:ext>
            </a:extLst>
          </p:cNvPr>
          <p:cNvSpPr txBox="1"/>
          <p:nvPr/>
        </p:nvSpPr>
        <p:spPr>
          <a:xfrm>
            <a:off x="8725956" y="4775433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54539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2-3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AFDF-3A20-4FF5-8F56-397714FF7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3106"/>
            <a:ext cx="5181600" cy="4058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Walks down steps without support (can place both feet on each step) </a:t>
            </a:r>
            <a:r>
              <a:rPr lang="en-US" sz="1300" dirty="0"/>
              <a:t>A</a:t>
            </a:r>
          </a:p>
          <a:p>
            <a:r>
              <a:rPr lang="en-US" dirty="0"/>
              <a:t>Walks up steps with one foot on each stair (with support) </a:t>
            </a:r>
            <a:r>
              <a:rPr lang="en-US" sz="1300" dirty="0"/>
              <a:t>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CD52-4735-46E8-9DA4-410AD6BE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dirty="0"/>
              <a:t>Give the child something to hold onto with both hands (ball or toy) so they do not hold onto railing</a:t>
            </a:r>
          </a:p>
          <a:p>
            <a:r>
              <a:rPr lang="en-US" dirty="0"/>
              <a:t>Count with the child “One, Two! One, Two!” or “Left, Right! Left, Right!” to encourage them to place only one foot on each step</a:t>
            </a:r>
          </a:p>
          <a:p>
            <a:r>
              <a:rPr lang="en-US" dirty="0"/>
              <a:t>Place different colored stickers on the steps or the child’s feet and cue them to use their “red” foot or “blue” foot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1CF1-6AF7-42F0-B8B1-32C3C8DE4678}"/>
              </a:ext>
            </a:extLst>
          </p:cNvPr>
          <p:cNvSpPr txBox="1"/>
          <p:nvPr/>
        </p:nvSpPr>
        <p:spPr>
          <a:xfrm>
            <a:off x="838200" y="5785087"/>
            <a:ext cx="103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Always uses the same leg to go up or down steps</a:t>
            </a:r>
          </a:p>
        </p:txBody>
      </p:sp>
    </p:spTree>
    <p:extLst>
      <p:ext uri="{BB962C8B-B14F-4D97-AF65-F5344CB8AC3E}">
        <p14:creationId xmlns:p14="http://schemas.microsoft.com/office/powerpoint/2010/main" val="59228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2-3 YEARS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87C1D34-2D35-4FF3-9D9C-AB755C9BF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/>
        </p:blipFill>
        <p:spPr bwMode="auto">
          <a:xfrm>
            <a:off x="1180217" y="2338526"/>
            <a:ext cx="3930348" cy="3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A56FA3-D97B-49E8-B078-D8652FDC4239}"/>
              </a:ext>
            </a:extLst>
          </p:cNvPr>
          <p:cNvSpPr txBox="1"/>
          <p:nvPr/>
        </p:nvSpPr>
        <p:spPr>
          <a:xfrm>
            <a:off x="1180217" y="2328289"/>
            <a:ext cx="37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pic>
        <p:nvPicPr>
          <p:cNvPr id="2050" name="Picture 2" descr="Stair Climbing Tips and Tricks: Teaching Children to Climb Stairs">
            <a:extLst>
              <a:ext uri="{FF2B5EF4-FFF2-40B4-BE49-F238E27FC236}">
                <a16:creationId xmlns:a16="http://schemas.microsoft.com/office/drawing/2014/main" id="{7CE10B2A-5A3F-4C68-BF92-FA31B837F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1"/>
          <a:stretch/>
        </p:blipFill>
        <p:spPr bwMode="auto">
          <a:xfrm>
            <a:off x="6096000" y="2338526"/>
            <a:ext cx="3196795" cy="3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2EB376-DC28-4504-9137-F8EE2A5F5A69}"/>
              </a:ext>
            </a:extLst>
          </p:cNvPr>
          <p:cNvSpPr txBox="1"/>
          <p:nvPr/>
        </p:nvSpPr>
        <p:spPr>
          <a:xfrm>
            <a:off x="6121715" y="562791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46741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1D28144-E556-431A-927F-9C15BC5495AF}"/>
              </a:ext>
            </a:extLst>
          </p:cNvPr>
          <p:cNvSpPr/>
          <p:nvPr/>
        </p:nvSpPr>
        <p:spPr>
          <a:xfrm>
            <a:off x="1595338" y="2459504"/>
            <a:ext cx="92618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3-4 YEARS</a:t>
            </a:r>
          </a:p>
        </p:txBody>
      </p:sp>
    </p:spTree>
    <p:extLst>
      <p:ext uri="{BB962C8B-B14F-4D97-AF65-F5344CB8AC3E}">
        <p14:creationId xmlns:p14="http://schemas.microsoft.com/office/powerpoint/2010/main" val="2112825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3-4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AFDF-3A20-4FF5-8F56-397714FF7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310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Gallops </a:t>
            </a:r>
            <a:r>
              <a:rPr lang="en-US" sz="1200" dirty="0"/>
              <a:t>A</a:t>
            </a:r>
          </a:p>
          <a:p>
            <a:r>
              <a:rPr lang="en-US" dirty="0"/>
              <a:t>Hops on one foot (left and right) </a:t>
            </a:r>
            <a:r>
              <a:rPr lang="en-US" sz="1200" dirty="0"/>
              <a:t>B</a:t>
            </a:r>
          </a:p>
          <a:p>
            <a:r>
              <a:rPr lang="en-US" dirty="0"/>
              <a:t>Stands on tip toes for 5 seconds </a:t>
            </a:r>
            <a:r>
              <a:rPr lang="en-US" sz="1200" dirty="0"/>
              <a:t>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CD52-4735-46E8-9DA4-410AD6BE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dirty="0"/>
              <a:t>Do different “Animal Walks”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Gallop like a horse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Hop on one leg like a kangaroo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Jump like a frog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Walk like a crab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Stand on tip toes and be tall like a giraffe</a:t>
            </a:r>
          </a:p>
          <a:p>
            <a:r>
              <a:rPr lang="en-US" dirty="0"/>
              <a:t>Play “Follow the Leader” with different activities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1CF1-6AF7-42F0-B8B1-32C3C8DE4678}"/>
              </a:ext>
            </a:extLst>
          </p:cNvPr>
          <p:cNvSpPr txBox="1"/>
          <p:nvPr/>
        </p:nvSpPr>
        <p:spPr>
          <a:xfrm>
            <a:off x="838200" y="5904359"/>
            <a:ext cx="103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Unable to jump or balance</a:t>
            </a:r>
          </a:p>
        </p:txBody>
      </p:sp>
    </p:spTree>
    <p:extLst>
      <p:ext uri="{BB962C8B-B14F-4D97-AF65-F5344CB8AC3E}">
        <p14:creationId xmlns:p14="http://schemas.microsoft.com/office/powerpoint/2010/main" val="527699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sschooler Movement Skills Training — Preschool Exercise ...">
            <a:extLst>
              <a:ext uri="{FF2B5EF4-FFF2-40B4-BE49-F238E27FC236}">
                <a16:creationId xmlns:a16="http://schemas.microsoft.com/office/drawing/2014/main" id="{47359CC5-B3BF-41A2-A04B-60A5E27A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42" y="1586274"/>
            <a:ext cx="1968437" cy="38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Jumping - Gross Motor Developmental Milestone in Toddlers">
            <a:extLst>
              <a:ext uri="{FF2B5EF4-FFF2-40B4-BE49-F238E27FC236}">
                <a16:creationId xmlns:a16="http://schemas.microsoft.com/office/drawing/2014/main" id="{44178E60-CFFD-43BC-A86B-87C5B8B7B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r="36424" b="9433"/>
          <a:stretch/>
        </p:blipFill>
        <p:spPr bwMode="auto">
          <a:xfrm>
            <a:off x="5159927" y="2154147"/>
            <a:ext cx="2675725" cy="328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3-4 YEARS</a:t>
            </a:r>
          </a:p>
        </p:txBody>
      </p:sp>
      <p:pic>
        <p:nvPicPr>
          <p:cNvPr id="6146" name="Picture 2" descr="gallop fms skill">
            <a:extLst>
              <a:ext uri="{FF2B5EF4-FFF2-40B4-BE49-F238E27FC236}">
                <a16:creationId xmlns:a16="http://schemas.microsoft.com/office/drawing/2014/main" id="{ABA6F54F-7404-4E8A-81F5-DD785CFB4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r="26064"/>
          <a:stretch/>
        </p:blipFill>
        <p:spPr bwMode="auto">
          <a:xfrm>
            <a:off x="1374961" y="2154147"/>
            <a:ext cx="2581769" cy="32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DEFBD-9758-482D-9E70-0D7636B83EFF}"/>
              </a:ext>
            </a:extLst>
          </p:cNvPr>
          <p:cNvSpPr txBox="1"/>
          <p:nvPr/>
        </p:nvSpPr>
        <p:spPr>
          <a:xfrm>
            <a:off x="3581765" y="4928342"/>
            <a:ext cx="37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D1CA5-AED4-405B-9B30-222FF8D83725}"/>
              </a:ext>
            </a:extLst>
          </p:cNvPr>
          <p:cNvSpPr txBox="1"/>
          <p:nvPr/>
        </p:nvSpPr>
        <p:spPr>
          <a:xfrm>
            <a:off x="7493310" y="5050406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115E7-77A2-4F16-8366-37D8AC10B2F9}"/>
              </a:ext>
            </a:extLst>
          </p:cNvPr>
          <p:cNvSpPr txBox="1"/>
          <p:nvPr/>
        </p:nvSpPr>
        <p:spPr>
          <a:xfrm>
            <a:off x="10301524" y="4968743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8927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2EB-0DA4-4002-94BC-653DC7B0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0-6 MONTHS</a:t>
            </a:r>
          </a:p>
        </p:txBody>
      </p:sp>
      <p:pic>
        <p:nvPicPr>
          <p:cNvPr id="10" name="Picture 2" descr="Tummy time | Pregnancy Birth and Baby">
            <a:extLst>
              <a:ext uri="{FF2B5EF4-FFF2-40B4-BE49-F238E27FC236}">
                <a16:creationId xmlns:a16="http://schemas.microsoft.com/office/drawing/2014/main" id="{62211812-C6BE-4D80-BDA4-767574FB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9270"/>
          <a:stretch/>
        </p:blipFill>
        <p:spPr bwMode="auto">
          <a:xfrm>
            <a:off x="410187" y="1476683"/>
            <a:ext cx="3375190" cy="23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Mirror Toys for Baby in 2020 | Akidcare.com | Toys-and-Games">
            <a:extLst>
              <a:ext uri="{FF2B5EF4-FFF2-40B4-BE49-F238E27FC236}">
                <a16:creationId xmlns:a16="http://schemas.microsoft.com/office/drawing/2014/main" id="{531C5D8A-64B4-4179-9DC2-D6AE502B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85" y="3999746"/>
            <a:ext cx="2828718" cy="28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ve your baby lots of tummy time - rolling up a towel and placing ...">
            <a:extLst>
              <a:ext uri="{FF2B5EF4-FFF2-40B4-BE49-F238E27FC236}">
                <a16:creationId xmlns:a16="http://schemas.microsoft.com/office/drawing/2014/main" id="{2BD56C30-5A2F-41F8-905B-04991D623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56" y="463791"/>
            <a:ext cx="2828718" cy="33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mmy Time - Chicago Pediatric TherapyChicago Pediatric Therapy">
            <a:extLst>
              <a:ext uri="{FF2B5EF4-FFF2-40B4-BE49-F238E27FC236}">
                <a16:creationId xmlns:a16="http://schemas.microsoft.com/office/drawing/2014/main" id="{E21F9018-8469-4449-9D96-3B978695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60" y="1092216"/>
            <a:ext cx="3799972" cy="25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uide to Tummy Time: When to Start Tummy Time and How to Do It ...">
            <a:extLst>
              <a:ext uri="{FF2B5EF4-FFF2-40B4-BE49-F238E27FC236}">
                <a16:creationId xmlns:a16="http://schemas.microsoft.com/office/drawing/2014/main" id="{8CBC1BE1-CF37-4EA1-8E3B-892DD2318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/>
          <a:stretch/>
        </p:blipFill>
        <p:spPr bwMode="auto">
          <a:xfrm>
            <a:off x="6295425" y="4061488"/>
            <a:ext cx="3375190" cy="27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73B9F-D484-46E7-B1F5-915654D194B6}"/>
              </a:ext>
            </a:extLst>
          </p:cNvPr>
          <p:cNvSpPr txBox="1"/>
          <p:nvPr/>
        </p:nvSpPr>
        <p:spPr>
          <a:xfrm>
            <a:off x="390732" y="3438315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ED0DE-7E94-42EB-A4C3-CC44C76510AC}"/>
              </a:ext>
            </a:extLst>
          </p:cNvPr>
          <p:cNvSpPr txBox="1"/>
          <p:nvPr/>
        </p:nvSpPr>
        <p:spPr>
          <a:xfrm>
            <a:off x="4400856" y="3265847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E90EC-2BB6-4E9F-BFAE-2A651BCB045B}"/>
              </a:ext>
            </a:extLst>
          </p:cNvPr>
          <p:cNvSpPr txBox="1"/>
          <p:nvPr/>
        </p:nvSpPr>
        <p:spPr>
          <a:xfrm>
            <a:off x="7800261" y="3139391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D763D-A9FE-45B4-A9BB-67AA4B44089B}"/>
              </a:ext>
            </a:extLst>
          </p:cNvPr>
          <p:cNvSpPr txBox="1"/>
          <p:nvPr/>
        </p:nvSpPr>
        <p:spPr>
          <a:xfrm>
            <a:off x="6297047" y="406148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33471-1CA3-40EF-A851-E452DB16A6E8}"/>
              </a:ext>
            </a:extLst>
          </p:cNvPr>
          <p:cNvSpPr txBox="1"/>
          <p:nvPr/>
        </p:nvSpPr>
        <p:spPr>
          <a:xfrm>
            <a:off x="4961000" y="6395600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95422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3-4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AFDF-3A20-4FF5-8F56-397714FF7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3105"/>
            <a:ext cx="5334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Walks along a line without stepping off </a:t>
            </a:r>
            <a:r>
              <a:rPr lang="en-US" sz="1200" dirty="0"/>
              <a:t>A</a:t>
            </a:r>
          </a:p>
          <a:p>
            <a:r>
              <a:rPr lang="en-US" dirty="0"/>
              <a:t>Stands on one foot for 5 seconds </a:t>
            </a:r>
            <a:r>
              <a:rPr lang="en-US" sz="1200" dirty="0"/>
              <a:t>B</a:t>
            </a:r>
          </a:p>
          <a:p>
            <a:r>
              <a:rPr lang="en-US" dirty="0"/>
              <a:t>Walks up and down stairs with one foot placed on each step, with no support </a:t>
            </a:r>
            <a:r>
              <a:rPr lang="en-US" sz="1200" dirty="0"/>
              <a:t>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CD52-4735-46E8-9DA4-410AD6BE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469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dirty="0"/>
              <a:t>Sing a song while standing on one leg (left and right)</a:t>
            </a:r>
          </a:p>
          <a:p>
            <a:r>
              <a:rPr lang="en-US" dirty="0"/>
              <a:t>Place one foot on a step, block, or ball while they are playing with a puzzle or other toy to increase their balance</a:t>
            </a:r>
          </a:p>
          <a:p>
            <a:r>
              <a:rPr lang="en-US" dirty="0"/>
              <a:t>Place tape in a line along the floor for a maze and have the children walk along it without stepping off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1CF1-6AF7-42F0-B8B1-32C3C8DE4678}"/>
              </a:ext>
            </a:extLst>
          </p:cNvPr>
          <p:cNvSpPr txBox="1"/>
          <p:nvPr/>
        </p:nvSpPr>
        <p:spPr>
          <a:xfrm>
            <a:off x="838200" y="5970619"/>
            <a:ext cx="103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Has a preference to use one leg for stairs, hopping, galloping, or standing on one leg </a:t>
            </a:r>
          </a:p>
        </p:txBody>
      </p:sp>
    </p:spTree>
    <p:extLst>
      <p:ext uri="{BB962C8B-B14F-4D97-AF65-F5344CB8AC3E}">
        <p14:creationId xmlns:p14="http://schemas.microsoft.com/office/powerpoint/2010/main" val="4229425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3-4 YEARS</a:t>
            </a:r>
          </a:p>
        </p:txBody>
      </p:sp>
      <p:pic>
        <p:nvPicPr>
          <p:cNvPr id="3" name="Picture 4" descr="Commutative project - Chalk number line - Quatr.us Study Guides">
            <a:extLst>
              <a:ext uri="{FF2B5EF4-FFF2-40B4-BE49-F238E27FC236}">
                <a16:creationId xmlns:a16="http://schemas.microsoft.com/office/drawing/2014/main" id="{EDA4B9EB-3996-4601-A6F5-D040D8DEB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4" r="12288"/>
          <a:stretch/>
        </p:blipFill>
        <p:spPr bwMode="auto">
          <a:xfrm>
            <a:off x="838200" y="2233452"/>
            <a:ext cx="2469693" cy="26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ork Balance Stand Test">
            <a:extLst>
              <a:ext uri="{FF2B5EF4-FFF2-40B4-BE49-F238E27FC236}">
                <a16:creationId xmlns:a16="http://schemas.microsoft.com/office/drawing/2014/main" id="{9774BA4D-1D48-4BAF-9A12-4057BB92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10" y="1973179"/>
            <a:ext cx="2165684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EA43B-2E74-4B66-A363-2871FC240942}"/>
              </a:ext>
            </a:extLst>
          </p:cNvPr>
          <p:cNvSpPr txBox="1"/>
          <p:nvPr/>
        </p:nvSpPr>
        <p:spPr>
          <a:xfrm>
            <a:off x="862637" y="4471144"/>
            <a:ext cx="37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88B45-7927-40A2-9152-DCF4BE109EED}"/>
              </a:ext>
            </a:extLst>
          </p:cNvPr>
          <p:cNvSpPr txBox="1"/>
          <p:nvPr/>
        </p:nvSpPr>
        <p:spPr>
          <a:xfrm>
            <a:off x="3725795" y="4746083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pic>
        <p:nvPicPr>
          <p:cNvPr id="7" name="Picture 4" descr="Stair Climbing Tips and Tricks: Teaching Children to Climb Stairs">
            <a:extLst>
              <a:ext uri="{FF2B5EF4-FFF2-40B4-BE49-F238E27FC236}">
                <a16:creationId xmlns:a16="http://schemas.microsoft.com/office/drawing/2014/main" id="{39AC793A-401D-4B7A-8BCA-1FDCF42F5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 b="9558"/>
          <a:stretch/>
        </p:blipFill>
        <p:spPr bwMode="auto">
          <a:xfrm>
            <a:off x="6333412" y="2272837"/>
            <a:ext cx="4811536" cy="27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E0196C-1E3B-4558-81CA-EDF765C205DD}"/>
              </a:ext>
            </a:extLst>
          </p:cNvPr>
          <p:cNvSpPr txBox="1"/>
          <p:nvPr/>
        </p:nvSpPr>
        <p:spPr>
          <a:xfrm>
            <a:off x="6333411" y="4657729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81372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950D26-4528-422F-96E4-BA10D54BA048}"/>
              </a:ext>
            </a:extLst>
          </p:cNvPr>
          <p:cNvSpPr/>
          <p:nvPr/>
        </p:nvSpPr>
        <p:spPr>
          <a:xfrm>
            <a:off x="1595338" y="2459504"/>
            <a:ext cx="92618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4-5 YEARS</a:t>
            </a:r>
          </a:p>
        </p:txBody>
      </p:sp>
    </p:spTree>
    <p:extLst>
      <p:ext uri="{BB962C8B-B14F-4D97-AF65-F5344CB8AC3E}">
        <p14:creationId xmlns:p14="http://schemas.microsoft.com/office/powerpoint/2010/main" val="1205550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AFDF-3A20-4FF5-8F56-397714FF7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844"/>
            <a:ext cx="5181600" cy="4495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Walks along a balance beam without stepping off </a:t>
            </a:r>
            <a:r>
              <a:rPr lang="en-US" sz="1200" dirty="0"/>
              <a:t>A</a:t>
            </a:r>
          </a:p>
          <a:p>
            <a:r>
              <a:rPr lang="en-US" dirty="0"/>
              <a:t>Stands on one foot for 10 seconds </a:t>
            </a:r>
            <a:r>
              <a:rPr lang="en-US" sz="1200" dirty="0"/>
              <a:t>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CD52-4735-46E8-9DA4-410AD6BE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68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Cosmic Kids Yoga </a:t>
            </a:r>
            <a:r>
              <a:rPr lang="en-US" dirty="0"/>
              <a:t>on YouTube</a:t>
            </a:r>
          </a:p>
          <a:p>
            <a:r>
              <a:rPr lang="en-US" dirty="0"/>
              <a:t>Yoga poses for balance and calming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“Tree” pose on one leg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“Three-legged dog” on one leg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Stand with feet on an imaginary tightrope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1CF1-6AF7-42F0-B8B1-32C3C8DE4678}"/>
              </a:ext>
            </a:extLst>
          </p:cNvPr>
          <p:cNvSpPr txBox="1"/>
          <p:nvPr/>
        </p:nvSpPr>
        <p:spPr>
          <a:xfrm>
            <a:off x="838200" y="5798343"/>
            <a:ext cx="103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/>
              <a:t>Unable to copy different balance poses or tasks</a:t>
            </a:r>
          </a:p>
        </p:txBody>
      </p:sp>
    </p:spTree>
    <p:extLst>
      <p:ext uri="{BB962C8B-B14F-4D97-AF65-F5344CB8AC3E}">
        <p14:creationId xmlns:p14="http://schemas.microsoft.com/office/powerpoint/2010/main" val="2853055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4-5 YEARS</a:t>
            </a:r>
          </a:p>
        </p:txBody>
      </p:sp>
      <p:pic>
        <p:nvPicPr>
          <p:cNvPr id="3" name="Picture 4" descr="Balance Beam - Graduated | The Adventurous Child">
            <a:extLst>
              <a:ext uri="{FF2B5EF4-FFF2-40B4-BE49-F238E27FC236}">
                <a16:creationId xmlns:a16="http://schemas.microsoft.com/office/drawing/2014/main" id="{8735CB2C-17A2-4ECA-9713-449AF07B9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r="26504"/>
          <a:stretch/>
        </p:blipFill>
        <p:spPr bwMode="auto">
          <a:xfrm>
            <a:off x="1540788" y="1690688"/>
            <a:ext cx="4151209" cy="43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y Yoga for Kids? | ♥ Kids Yoga with Kara ♥">
            <a:extLst>
              <a:ext uri="{FF2B5EF4-FFF2-40B4-BE49-F238E27FC236}">
                <a16:creationId xmlns:a16="http://schemas.microsoft.com/office/drawing/2014/main" id="{1BEE93B5-D48F-4489-9D75-E26D78A2D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7" t="15968" r="20296" b="6045"/>
          <a:stretch/>
        </p:blipFill>
        <p:spPr bwMode="auto">
          <a:xfrm>
            <a:off x="7228936" y="1263393"/>
            <a:ext cx="2346385" cy="47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F6B3F-9B6D-4554-824D-81BC91E81FBA}"/>
              </a:ext>
            </a:extLst>
          </p:cNvPr>
          <p:cNvSpPr txBox="1"/>
          <p:nvPr/>
        </p:nvSpPr>
        <p:spPr>
          <a:xfrm>
            <a:off x="1540788" y="1638929"/>
            <a:ext cx="37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2B186-7EEC-4332-8E6F-939ECEE56B72}"/>
              </a:ext>
            </a:extLst>
          </p:cNvPr>
          <p:cNvSpPr txBox="1"/>
          <p:nvPr/>
        </p:nvSpPr>
        <p:spPr>
          <a:xfrm>
            <a:off x="7228936" y="119189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2461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AFDF-3A20-4FF5-8F56-397714FF7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844"/>
            <a:ext cx="5181600" cy="4495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Jumps with two-footed take-off and landing: </a:t>
            </a:r>
            <a:r>
              <a:rPr lang="en-US" sz="1200" dirty="0"/>
              <a:t>A</a:t>
            </a:r>
          </a:p>
          <a:p>
            <a:pPr lvl="1"/>
            <a:r>
              <a:rPr lang="en-US" dirty="0"/>
              <a:t>Over string</a:t>
            </a:r>
          </a:p>
          <a:p>
            <a:pPr lvl="1"/>
            <a:r>
              <a:rPr lang="en-US" dirty="0"/>
              <a:t>Sideways over line</a:t>
            </a:r>
          </a:p>
          <a:p>
            <a:pPr lvl="1"/>
            <a:r>
              <a:rPr lang="en-US" dirty="0"/>
              <a:t>Off bench </a:t>
            </a:r>
            <a:r>
              <a:rPr lang="en-US" sz="1200" dirty="0"/>
              <a:t>B</a:t>
            </a:r>
          </a:p>
          <a:p>
            <a:pPr lvl="1"/>
            <a:r>
              <a:rPr lang="en-US" dirty="0"/>
              <a:t>180 degree turn</a:t>
            </a:r>
          </a:p>
          <a:p>
            <a:r>
              <a:rPr lang="en-US" dirty="0"/>
              <a:t>Skips forward using alternating feet with opposite arm swing </a:t>
            </a:r>
            <a:r>
              <a:rPr lang="en-US" sz="1200" dirty="0"/>
              <a:t>C</a:t>
            </a:r>
          </a:p>
          <a:p>
            <a:r>
              <a:rPr lang="en-US" dirty="0"/>
              <a:t>Hops forward on one foot (left and right) </a:t>
            </a:r>
            <a:r>
              <a:rPr lang="en-US" sz="1200" dirty="0"/>
              <a:t>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CD52-4735-46E8-9DA4-410AD6BE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684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dirty="0"/>
              <a:t>Do different “Animal Walks”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See cards</a:t>
            </a:r>
          </a:p>
          <a:p>
            <a:r>
              <a:rPr lang="en-US" dirty="0"/>
              <a:t>Play “Follow the Leader” or “Simon Says” to practice copying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1CF1-6AF7-42F0-B8B1-32C3C8DE4678}"/>
              </a:ext>
            </a:extLst>
          </p:cNvPr>
          <p:cNvSpPr txBox="1"/>
          <p:nvPr/>
        </p:nvSpPr>
        <p:spPr>
          <a:xfrm>
            <a:off x="838200" y="5798343"/>
            <a:ext cx="1035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Has a preference to use on leg for stairs, hopping, galloping, standing on one leg 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Unable to jump with two-footed take-off and landing</a:t>
            </a:r>
          </a:p>
        </p:txBody>
      </p:sp>
    </p:spTree>
    <p:extLst>
      <p:ext uri="{BB962C8B-B14F-4D97-AF65-F5344CB8AC3E}">
        <p14:creationId xmlns:p14="http://schemas.microsoft.com/office/powerpoint/2010/main" val="821840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4-5 YEARS</a:t>
            </a:r>
          </a:p>
        </p:txBody>
      </p:sp>
      <p:pic>
        <p:nvPicPr>
          <p:cNvPr id="4" name="Picture 2" descr="Why Skipping Is Better Than Running">
            <a:extLst>
              <a:ext uri="{FF2B5EF4-FFF2-40B4-BE49-F238E27FC236}">
                <a16:creationId xmlns:a16="http://schemas.microsoft.com/office/drawing/2014/main" id="{3EDB264B-CA8C-4CE4-A299-A8EF2A8A7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7" t="12994" r="19385"/>
          <a:stretch/>
        </p:blipFill>
        <p:spPr bwMode="auto">
          <a:xfrm>
            <a:off x="8465296" y="1690688"/>
            <a:ext cx="2245539" cy="35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re Blacktop Fun…| Ms. Dickerson's Preschool News">
            <a:extLst>
              <a:ext uri="{FF2B5EF4-FFF2-40B4-BE49-F238E27FC236}">
                <a16:creationId xmlns:a16="http://schemas.microsoft.com/office/drawing/2014/main" id="{A1CFB9E0-9A14-4F80-9136-B4F45628E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5"/>
          <a:stretch/>
        </p:blipFill>
        <p:spPr bwMode="auto">
          <a:xfrm>
            <a:off x="806605" y="2290875"/>
            <a:ext cx="3729149" cy="29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rl jumping off of bench outdoors by Sween Shots - Stocksy United">
            <a:extLst>
              <a:ext uri="{FF2B5EF4-FFF2-40B4-BE49-F238E27FC236}">
                <a16:creationId xmlns:a16="http://schemas.microsoft.com/office/drawing/2014/main" id="{5D6B201A-0E71-471E-A85B-AD7E27D2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70" y="1672502"/>
            <a:ext cx="2345250" cy="351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58398F-CC6C-4618-80F3-7F9A9471F768}"/>
              </a:ext>
            </a:extLst>
          </p:cNvPr>
          <p:cNvSpPr txBox="1"/>
          <p:nvPr/>
        </p:nvSpPr>
        <p:spPr>
          <a:xfrm>
            <a:off x="816169" y="4744439"/>
            <a:ext cx="37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D976B-B28E-4662-989D-C466A46ED50A}"/>
              </a:ext>
            </a:extLst>
          </p:cNvPr>
          <p:cNvSpPr txBox="1"/>
          <p:nvPr/>
        </p:nvSpPr>
        <p:spPr>
          <a:xfrm>
            <a:off x="5256064" y="479938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890D1-82F9-4A7D-AC87-BF6BFC9C3CB0}"/>
              </a:ext>
            </a:extLst>
          </p:cNvPr>
          <p:cNvSpPr txBox="1"/>
          <p:nvPr/>
        </p:nvSpPr>
        <p:spPr>
          <a:xfrm>
            <a:off x="8448043" y="4799387"/>
            <a:ext cx="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20872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AFDF-3A20-4FF5-8F56-397714FF7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844"/>
            <a:ext cx="5334000" cy="4495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</a:p>
          <a:p>
            <a:r>
              <a:rPr lang="en-US" dirty="0"/>
              <a:t>Catches and throws a small ball </a:t>
            </a:r>
            <a:r>
              <a:rPr lang="en-US" sz="1200" dirty="0"/>
              <a:t>A,B</a:t>
            </a:r>
          </a:p>
          <a:p>
            <a:r>
              <a:rPr lang="en-US" dirty="0"/>
              <a:t>Throws a ball and hits a target </a:t>
            </a:r>
            <a:r>
              <a:rPr lang="en-US" sz="1200" dirty="0"/>
              <a:t>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CD52-4735-46E8-9DA4-410AD6BE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68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</a:p>
          <a:p>
            <a:r>
              <a:rPr lang="en-US" dirty="0"/>
              <a:t>Sing “Hot Potato” while having children toss a bean bag back and forth</a:t>
            </a:r>
          </a:p>
          <a:p>
            <a:r>
              <a:rPr lang="en-US" dirty="0"/>
              <a:t>Throw bean bags or small balls into a bucket, seeing who can get the most in </a:t>
            </a:r>
            <a:r>
              <a:rPr lang="en-US" sz="1200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1CF1-6AF7-42F0-B8B1-32C3C8DE4678}"/>
              </a:ext>
            </a:extLst>
          </p:cNvPr>
          <p:cNvSpPr txBox="1"/>
          <p:nvPr/>
        </p:nvSpPr>
        <p:spPr>
          <a:xfrm>
            <a:off x="838200" y="5798343"/>
            <a:ext cx="103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Unable to catch ball or throw near target (may indicate vision problems)</a:t>
            </a:r>
          </a:p>
        </p:txBody>
      </p:sp>
    </p:spTree>
    <p:extLst>
      <p:ext uri="{BB962C8B-B14F-4D97-AF65-F5344CB8AC3E}">
        <p14:creationId xmlns:p14="http://schemas.microsoft.com/office/powerpoint/2010/main" val="3679740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09D5-6308-4423-8C19-D8EBEDA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4-5 YEARS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08AF3-F637-49CA-B9B5-0B619363EC41}"/>
              </a:ext>
            </a:extLst>
          </p:cNvPr>
          <p:cNvGrpSpPr/>
          <p:nvPr/>
        </p:nvGrpSpPr>
        <p:grpSpPr>
          <a:xfrm>
            <a:off x="1227558" y="2269448"/>
            <a:ext cx="2194254" cy="3344212"/>
            <a:chOff x="1227558" y="2269448"/>
            <a:chExt cx="2194254" cy="3344212"/>
          </a:xfrm>
        </p:grpSpPr>
        <p:pic>
          <p:nvPicPr>
            <p:cNvPr id="6146" name="Picture 2" descr="Japanese Girl (3 Years Old) Playing Catch Stock Photo, Picture And ...">
              <a:extLst>
                <a:ext uri="{FF2B5EF4-FFF2-40B4-BE49-F238E27FC236}">
                  <a16:creationId xmlns:a16="http://schemas.microsoft.com/office/drawing/2014/main" id="{40843029-DBD9-49F1-9384-098DC5C10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558" y="2269448"/>
              <a:ext cx="2194254" cy="329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DB4E31-D230-4D74-A652-EF5B04E3AE94}"/>
                </a:ext>
              </a:extLst>
            </p:cNvPr>
            <p:cNvSpPr txBox="1"/>
            <p:nvPr/>
          </p:nvSpPr>
          <p:spPr>
            <a:xfrm>
              <a:off x="3048273" y="5151995"/>
              <a:ext cx="373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08FE80-B9F8-4405-A3B7-E91AF5A3245D}"/>
              </a:ext>
            </a:extLst>
          </p:cNvPr>
          <p:cNvGrpSpPr/>
          <p:nvPr/>
        </p:nvGrpSpPr>
        <p:grpSpPr>
          <a:xfrm>
            <a:off x="4181175" y="2596717"/>
            <a:ext cx="3004613" cy="2701829"/>
            <a:chOff x="4181175" y="2596717"/>
            <a:chExt cx="3004613" cy="2701829"/>
          </a:xfrm>
        </p:grpSpPr>
        <p:pic>
          <p:nvPicPr>
            <p:cNvPr id="4" name="Picture 3" descr="Bean bag bucket toss – Teach Preschool">
              <a:extLst>
                <a:ext uri="{FF2B5EF4-FFF2-40B4-BE49-F238E27FC236}">
                  <a16:creationId xmlns:a16="http://schemas.microsoft.com/office/drawing/2014/main" id="{5D50BE49-8A34-4C3C-8DEC-F3BA1EDBB3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5" r="24361" b="27341"/>
            <a:stretch/>
          </p:blipFill>
          <p:spPr bwMode="auto">
            <a:xfrm>
              <a:off x="4181175" y="2596717"/>
              <a:ext cx="2901377" cy="2642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ECE930-ED85-4EC8-B732-C87D8DF4FA67}"/>
                </a:ext>
              </a:extLst>
            </p:cNvPr>
            <p:cNvSpPr txBox="1"/>
            <p:nvPr/>
          </p:nvSpPr>
          <p:spPr>
            <a:xfrm>
              <a:off x="6757775" y="4836881"/>
              <a:ext cx="428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099E9-D64F-4124-82FB-A73DDAF92A18}"/>
              </a:ext>
            </a:extLst>
          </p:cNvPr>
          <p:cNvGrpSpPr/>
          <p:nvPr/>
        </p:nvGrpSpPr>
        <p:grpSpPr>
          <a:xfrm>
            <a:off x="7636301" y="2387251"/>
            <a:ext cx="2993056" cy="3014531"/>
            <a:chOff x="8240987" y="2298763"/>
            <a:chExt cx="2993056" cy="3014531"/>
          </a:xfrm>
        </p:grpSpPr>
        <p:pic>
          <p:nvPicPr>
            <p:cNvPr id="6148" name="Picture 4" descr="Fitness and Physical Activity for Preschoolers">
              <a:extLst>
                <a:ext uri="{FF2B5EF4-FFF2-40B4-BE49-F238E27FC236}">
                  <a16:creationId xmlns:a16="http://schemas.microsoft.com/office/drawing/2014/main" id="{C9EE030B-EBFF-4D65-AB40-B93BD0D9EE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21"/>
            <a:stretch/>
          </p:blipFill>
          <p:spPr bwMode="auto">
            <a:xfrm>
              <a:off x="8290732" y="2298763"/>
              <a:ext cx="2943311" cy="2967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52FAD3-4324-40C2-90AF-6DBDEF0CD330}"/>
                </a:ext>
              </a:extLst>
            </p:cNvPr>
            <p:cNvSpPr txBox="1"/>
            <p:nvPr/>
          </p:nvSpPr>
          <p:spPr>
            <a:xfrm>
              <a:off x="8240987" y="4851629"/>
              <a:ext cx="364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023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0A6D-2B84-4E67-BFDC-5C4D29D6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D572-D85E-4E82-8259-8E09FB6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549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www.zerotothree.org</a:t>
            </a:r>
            <a:endParaRPr lang="en-US" dirty="0"/>
          </a:p>
          <a:p>
            <a:r>
              <a:rPr lang="en-US" dirty="0">
                <a:hlinkClick r:id="rId3"/>
              </a:rPr>
              <a:t>www.cdc.gov</a:t>
            </a:r>
            <a:endParaRPr lang="en-US" dirty="0"/>
          </a:p>
          <a:p>
            <a:r>
              <a:rPr lang="en-US" dirty="0"/>
              <a:t>Peabody Motor Development Chart</a:t>
            </a:r>
          </a:p>
          <a:p>
            <a:r>
              <a:rPr lang="en-US" dirty="0"/>
              <a:t>IMAGES:</a:t>
            </a:r>
          </a:p>
          <a:p>
            <a:pPr lvl="1"/>
            <a:r>
              <a:rPr lang="en-US" dirty="0">
                <a:hlinkClick r:id="rId4"/>
              </a:rPr>
              <a:t>https://www.pregnancybirthbaby.org.au/tummy-time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https://www.pinterest.com/pin/196680708697370952/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https://www.healthline.com/health/parenting/when-do-babies-start-walking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https://www.pinterest.com/pin/75576099981049458/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https://kids.britannica.com/students/assembly/view/233380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https://www.youtube.com/watch?v=9b09N34yl00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https://www.mosaicrehabmt.com/gross-motor-milestone-series-kneeling/</a:t>
            </a:r>
            <a:endParaRPr lang="en-US" dirty="0"/>
          </a:p>
          <a:p>
            <a:pPr lvl="1"/>
            <a:r>
              <a:rPr lang="en-US" dirty="0">
                <a:hlinkClick r:id="rId11"/>
              </a:rPr>
              <a:t>https://www.greentoys.com/products/dune-buggy-pull-toy</a:t>
            </a:r>
            <a:endParaRPr lang="en-US" dirty="0"/>
          </a:p>
          <a:p>
            <a:pPr lvl="1"/>
            <a:r>
              <a:rPr lang="en-US" dirty="0">
                <a:hlinkClick r:id="rId12"/>
              </a:rPr>
              <a:t>https://snaphappymom.com/flora-flamingo/</a:t>
            </a:r>
            <a:endParaRPr lang="en-US" dirty="0"/>
          </a:p>
          <a:p>
            <a:pPr lvl="1"/>
            <a:r>
              <a:rPr lang="en-US" dirty="0">
                <a:hlinkClick r:id="rId13"/>
              </a:rPr>
              <a:t>https://childmuscleweakness.org/materials-for-families/</a:t>
            </a:r>
            <a:endParaRPr lang="en-US" dirty="0"/>
          </a:p>
          <a:p>
            <a:pPr lvl="1"/>
            <a:r>
              <a:rPr lang="en-US" dirty="0">
                <a:hlinkClick r:id="rId14"/>
              </a:rPr>
              <a:t>https://parenting.firstcry.com/articles/gross-motor-developmental-milestone-jumping/</a:t>
            </a:r>
            <a:endParaRPr lang="en-US" dirty="0"/>
          </a:p>
          <a:p>
            <a:pPr lvl="1"/>
            <a:r>
              <a:rPr lang="en-US" dirty="0">
                <a:hlinkClick r:id="rId15"/>
              </a:rPr>
              <a:t>https://quatr.us/math/commutative-project-chalk-number-line.htm</a:t>
            </a:r>
            <a:endParaRPr lang="en-US" dirty="0"/>
          </a:p>
          <a:p>
            <a:pPr lvl="1"/>
            <a:r>
              <a:rPr lang="en-US" dirty="0">
                <a:hlinkClick r:id="rId16"/>
              </a:rPr>
              <a:t>http://adventurouschild.com/product/fitness/balance-beam-graduated/</a:t>
            </a:r>
            <a:endParaRPr lang="en-US" dirty="0"/>
          </a:p>
          <a:p>
            <a:pPr lvl="1"/>
            <a:r>
              <a:rPr lang="en-US" dirty="0">
                <a:hlinkClick r:id="rId17"/>
              </a:rPr>
              <a:t>https://www.theepochtimes.com/why-skipping-is-better-than-running_2920323.html</a:t>
            </a:r>
            <a:endParaRPr lang="en-US" dirty="0"/>
          </a:p>
          <a:p>
            <a:pPr lvl="1"/>
            <a:r>
              <a:rPr lang="en-US" dirty="0">
                <a:hlinkClick r:id="rId18"/>
              </a:rPr>
              <a:t>https://teachpreschool.org/2014/09/30/bean-bag-bucket-toss/</a:t>
            </a:r>
            <a:endParaRPr lang="en-US" dirty="0"/>
          </a:p>
          <a:p>
            <a:pPr lvl="1"/>
            <a:r>
              <a:rPr lang="en-US" dirty="0">
                <a:hlinkClick r:id="rId19"/>
              </a:rPr>
              <a:t>https://www.littlelifelonglearners.com/2018/12/baby-play-2-months.html/tummy-time-in-front-of-the-mirror/</a:t>
            </a:r>
            <a:endParaRPr lang="en-US" dirty="0"/>
          </a:p>
          <a:p>
            <a:pPr lvl="1"/>
            <a:r>
              <a:rPr lang="en-US" dirty="0">
                <a:hlinkClick r:id="rId20"/>
              </a:rPr>
              <a:t>https://www.chicagopediatrictherapyandwellness.com/blog/tummy-time/</a:t>
            </a:r>
            <a:endParaRPr lang="en-US" dirty="0"/>
          </a:p>
          <a:p>
            <a:pPr lvl="1"/>
            <a:r>
              <a:rPr lang="en-US" dirty="0">
                <a:hlinkClick r:id="rId21"/>
              </a:rPr>
              <a:t>https://www.google.com/url?sa=i&amp;url=https%3A%2F%2Fwww.pinterest.com.au%2Fpin%2F32158584811441997%2F&amp;psig=AOvVaw2qGIY1IsjC7gmM9XozEP2W&amp;ust=1590677149398000&amp;source=images&amp;cd=vfe&amp;ved=0CAIQjRxqFwoTCLjtooSl1OkCFQAAAAAdAAAAABAW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4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2EB-0DA4-4002-94BC-653DC7B0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0-6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B9AA-65CE-4E34-91DA-31D9BD19B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84945"/>
            <a:ext cx="50178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r>
              <a:rPr lang="en-US" dirty="0"/>
              <a:t>Head/Trunk Control: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Holds head upright and steady when being held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Tucks chin and lifts head when being pulled from back to sitting </a:t>
            </a:r>
            <a:r>
              <a:rPr lang="en-US" i="1" dirty="0"/>
              <a:t>(4 months) </a:t>
            </a:r>
            <a:r>
              <a:rPr lang="en-US" sz="1200" dirty="0"/>
              <a:t>A</a:t>
            </a:r>
            <a:endParaRPr lang="en-US" i="1" dirty="0"/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Holds onto both feet and brings to mouth when lying on back </a:t>
            </a:r>
            <a:r>
              <a:rPr lang="en-US" i="1" dirty="0"/>
              <a:t>(6 months) </a:t>
            </a:r>
            <a:r>
              <a:rPr lang="en-US" sz="1200" dirty="0"/>
              <a:t>C,D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09DF2-51E3-403D-9345-02D8FDE4D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49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r>
              <a:rPr lang="en-US" dirty="0"/>
              <a:t>Practice “baby sit-ups” by pulling the child to sitting, then slowly help lower them back down </a:t>
            </a:r>
            <a:r>
              <a:rPr lang="en-US" sz="1200" dirty="0"/>
              <a:t>A</a:t>
            </a:r>
          </a:p>
          <a:p>
            <a:r>
              <a:rPr lang="en-US" dirty="0"/>
              <a:t>Encourage trunk strengthening, by helping the child grasp and hold onto feet </a:t>
            </a:r>
            <a:r>
              <a:rPr lang="en-US" sz="1200" dirty="0"/>
              <a:t>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2AF15-75CF-4F6C-A9BF-B5B53D789527}"/>
              </a:ext>
            </a:extLst>
          </p:cNvPr>
          <p:cNvSpPr txBox="1"/>
          <p:nvPr/>
        </p:nvSpPr>
        <p:spPr>
          <a:xfrm>
            <a:off x="838200" y="5852165"/>
            <a:ext cx="1035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Unable to keep head steady when being held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Head lags backward when being pulled to sitting </a:t>
            </a:r>
          </a:p>
        </p:txBody>
      </p:sp>
    </p:spTree>
    <p:extLst>
      <p:ext uri="{BB962C8B-B14F-4D97-AF65-F5344CB8AC3E}">
        <p14:creationId xmlns:p14="http://schemas.microsoft.com/office/powerpoint/2010/main" val="4157830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0A6D-2B84-4E67-BFDC-5C4D29D6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D572-D85E-4E82-8259-8E09FB6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5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IMAGES continued:</a:t>
            </a:r>
          </a:p>
          <a:p>
            <a:pPr lvl="1"/>
            <a:r>
              <a:rPr lang="en-US" dirty="0">
                <a:hlinkClick r:id="rId2"/>
              </a:rPr>
              <a:t>https://tomt.skillsforaction.com/dev/pull-to-sit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https://www.123rf.com/stock-photo/black_newborn.html?sti=mvw53g0crng6d7v7py|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http://mamaot.com/10-tips-for-helping-babies-learn-to-roll/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http://mamaot.com/exersaucers-the-good-the-bad-the-better/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http://www.candokiddo.com/news/2014/12/2/better-than-a-bumbo-5-ways-to-support-a-wobbly-sitter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https://momwoot.com/baby-army-crawl/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https://www.howwemontessori.com/how-we-montessori/2012/02/pulling-to-standing-creating-an-environment-that-supports-movement.html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https://fittingchildrenshoes.com/what-shoes-help-a-baby-walk-allow-your-baby-to-take-those-first-steps-with-confidence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https://blog.dinopt.com/sitting-101-tips-and-tricks/cherrick-5461/</a:t>
            </a:r>
            <a:endParaRPr lang="en-US" dirty="0"/>
          </a:p>
          <a:p>
            <a:pPr lvl="1"/>
            <a:r>
              <a:rPr lang="en-US" dirty="0">
                <a:hlinkClick r:id="rId11"/>
              </a:rPr>
              <a:t>http://developmentalgym.com/infant-up-into-standing</a:t>
            </a:r>
            <a:endParaRPr lang="en-US" dirty="0"/>
          </a:p>
          <a:p>
            <a:pPr lvl="1"/>
            <a:r>
              <a:rPr lang="en-US" dirty="0">
                <a:hlinkClick r:id="rId12"/>
              </a:rPr>
              <a:t>https://www.montessoriinreallife.com/home/2018/8/7/cruising-through-a-year-with-some-bumps</a:t>
            </a:r>
            <a:endParaRPr lang="en-US" dirty="0"/>
          </a:p>
          <a:p>
            <a:pPr lvl="1"/>
            <a:r>
              <a:rPr lang="en-US" dirty="0">
                <a:hlinkClick r:id="rId13"/>
              </a:rPr>
              <a:t>https://www.youtube.com/watch?v=ArFlmbvv1qs</a:t>
            </a:r>
            <a:endParaRPr lang="en-US" dirty="0"/>
          </a:p>
          <a:p>
            <a:pPr lvl="1"/>
            <a:r>
              <a:rPr lang="en-US" dirty="0">
                <a:hlinkClick r:id="rId14"/>
              </a:rPr>
              <a:t>https://www.verywellfamily.com/understanding-the-stepping-reflex-in-newborns-290103</a:t>
            </a:r>
            <a:endParaRPr lang="en-US" dirty="0"/>
          </a:p>
          <a:p>
            <a:pPr lvl="1"/>
            <a:r>
              <a:rPr lang="en-US" dirty="0">
                <a:hlinkClick r:id="rId15"/>
              </a:rPr>
              <a:t>https://www.romper.com/p/why-do-toddlers-stand-on-their-heads-its-more-important-for-development-than-you-might-think-11842703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7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0A6D-2B84-4E67-BFDC-5C4D29D6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D572-D85E-4E82-8259-8E09FB6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54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IMAGES continued:</a:t>
            </a:r>
          </a:p>
          <a:p>
            <a:pPr lvl="1"/>
            <a:r>
              <a:rPr lang="en-US" dirty="0">
                <a:hlinkClick r:id="rId2"/>
              </a:rPr>
              <a:t>https://www.guavafamily.com/pages/when-to-start-tummy-time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https://www.123rf.com/photo_13973779_cute-baby-girl-in-pink-bodysuit-playing-with-soft-toy-squatting-on-floor.html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https://www.shutterstock.com/video/clip-8666638-baby-crawling-on-stairs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https://www.pinterest.com/pin/516577019733942562/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https://montikids.com/montessori/why-does-my-toddler-keep-throwing-things/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https://www.gettyimages.com/photos/baby-kicking-ball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https://www.babycenter.in/a556921/running-and-jumping-toddler-development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https://theimaginationtree.com/noisy-letter-jump-phonics-game/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https://www.toddlerapproved.com/2011/05/lily-pad-hop.html</a:t>
            </a:r>
            <a:endParaRPr lang="en-US" dirty="0"/>
          </a:p>
          <a:p>
            <a:pPr lvl="1"/>
            <a:r>
              <a:rPr lang="en-US" dirty="0">
                <a:hlinkClick r:id="rId11"/>
              </a:rPr>
              <a:t>https://encrypted-tbn0.gstatic.com/images?q=tbn%3AANd9GcQLCvyvganLouFCz82FcqtIZVihHvCytE9qNRwrv9wnLKNO9L-Q&amp;usqp=CAU</a:t>
            </a:r>
            <a:endParaRPr lang="en-US" dirty="0"/>
          </a:p>
          <a:p>
            <a:pPr lvl="1"/>
            <a:r>
              <a:rPr lang="en-US" dirty="0">
                <a:hlinkClick r:id="rId12"/>
              </a:rPr>
              <a:t>https://www.physiocomestoyou.co.uk/blog/will-child-learn-jump/</a:t>
            </a:r>
            <a:endParaRPr lang="en-US" dirty="0"/>
          </a:p>
          <a:p>
            <a:pPr lvl="1"/>
            <a:r>
              <a:rPr lang="en-US" dirty="0">
                <a:hlinkClick r:id="rId13"/>
              </a:rPr>
              <a:t>https://www.pinterest.com/pin/292522938272128302/</a:t>
            </a:r>
            <a:endParaRPr lang="en-US" dirty="0"/>
          </a:p>
          <a:p>
            <a:pPr lvl="1"/>
            <a:r>
              <a:rPr lang="en-US" dirty="0">
                <a:hlinkClick r:id="rId14"/>
              </a:rPr>
              <a:t>https://blog.dinopt.com/stair-climbing-tips/</a:t>
            </a:r>
            <a:endParaRPr lang="en-US" dirty="0"/>
          </a:p>
          <a:p>
            <a:pPr lvl="1"/>
            <a:r>
              <a:rPr lang="en-US" dirty="0">
                <a:hlinkClick r:id="rId15"/>
              </a:rPr>
              <a:t>https://www.wslhd.health.nsw.gov.au/Healthy-Children/Our-Programs/Munch-Move/Fundamental-Movement-Skills</a:t>
            </a:r>
            <a:endParaRPr lang="en-US" dirty="0"/>
          </a:p>
          <a:p>
            <a:pPr lvl="1"/>
            <a:r>
              <a:rPr lang="en-US" dirty="0">
                <a:hlinkClick r:id="rId16"/>
              </a:rPr>
              <a:t>https://in.pinterest.com/pin/673006738043771348/</a:t>
            </a:r>
            <a:endParaRPr lang="en-US" dirty="0"/>
          </a:p>
          <a:p>
            <a:pPr lvl="1"/>
            <a:r>
              <a:rPr lang="en-US" dirty="0">
                <a:hlinkClick r:id="rId17"/>
              </a:rPr>
              <a:t>https://www.topendsports.com/testing/tests/balance-stork.htm</a:t>
            </a:r>
            <a:endParaRPr lang="en-US" dirty="0"/>
          </a:p>
          <a:p>
            <a:pPr lvl="1"/>
            <a:r>
              <a:rPr lang="en-US" dirty="0">
                <a:hlinkClick r:id="rId18"/>
              </a:rPr>
              <a:t>https://www.verywellfamily.com/physical-activity-for-preschoolers-1257162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36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0A6D-2B84-4E67-BFDC-5C4D29D6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D572-D85E-4E82-8259-8E09FB6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549"/>
          </a:xfrm>
        </p:spPr>
        <p:txBody>
          <a:bodyPr>
            <a:normAutofit/>
          </a:bodyPr>
          <a:lstStyle/>
          <a:p>
            <a:r>
              <a:rPr lang="en-US" dirty="0"/>
              <a:t>IMAGES continued: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2EB-0DA4-4002-94BC-653DC7B0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0-6 MONTHS</a:t>
            </a:r>
          </a:p>
        </p:txBody>
      </p:sp>
      <p:pic>
        <p:nvPicPr>
          <p:cNvPr id="1026" name="Picture 2" descr="Development of pull-to-sit | Task Oriented Movement Therapy">
            <a:extLst>
              <a:ext uri="{FF2B5EF4-FFF2-40B4-BE49-F238E27FC236}">
                <a16:creationId xmlns:a16="http://schemas.microsoft.com/office/drawing/2014/main" id="{7A9BC33F-A19A-4259-807C-FD709D5B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5" y="1398860"/>
            <a:ext cx="3848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Newborn Stock Photos And Images - 123RF">
            <a:extLst>
              <a:ext uri="{FF2B5EF4-FFF2-40B4-BE49-F238E27FC236}">
                <a16:creationId xmlns:a16="http://schemas.microsoft.com/office/drawing/2014/main" id="{24CD0B6B-284B-49A8-A768-E96849E6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19" y="52076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Do Babies Put Their Feet In The Air? It's More Than A Cute Quirk">
            <a:extLst>
              <a:ext uri="{FF2B5EF4-FFF2-40B4-BE49-F238E27FC236}">
                <a16:creationId xmlns:a16="http://schemas.microsoft.com/office/drawing/2014/main" id="{650AF0E1-F11A-405F-9FD8-204B911F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46" y="4137107"/>
            <a:ext cx="4189496" cy="26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aby portrait grabbing feet zinniaphotography.com | Baby portraits ...">
            <a:extLst>
              <a:ext uri="{FF2B5EF4-FFF2-40B4-BE49-F238E27FC236}">
                <a16:creationId xmlns:a16="http://schemas.microsoft.com/office/drawing/2014/main" id="{5C6EA887-157A-479E-BB80-C22A65C0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2" y="3723395"/>
            <a:ext cx="3835400" cy="25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7E2E9-4BF7-42C4-85CF-1E4BB9614653}"/>
              </a:ext>
            </a:extLst>
          </p:cNvPr>
          <p:cNvSpPr txBox="1"/>
          <p:nvPr/>
        </p:nvSpPr>
        <p:spPr>
          <a:xfrm>
            <a:off x="423845" y="1364909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6D0E5-49C7-4D6D-8AAB-D8D344077228}"/>
              </a:ext>
            </a:extLst>
          </p:cNvPr>
          <p:cNvSpPr txBox="1"/>
          <p:nvPr/>
        </p:nvSpPr>
        <p:spPr>
          <a:xfrm>
            <a:off x="5792412" y="2916600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843A2-3130-4180-9F68-13E0CE3CD8D0}"/>
              </a:ext>
            </a:extLst>
          </p:cNvPr>
          <p:cNvSpPr txBox="1"/>
          <p:nvPr/>
        </p:nvSpPr>
        <p:spPr>
          <a:xfrm>
            <a:off x="2928438" y="6332567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6C59CA-45FF-42AB-AF11-76E6F1BD8EA5}"/>
              </a:ext>
            </a:extLst>
          </p:cNvPr>
          <p:cNvSpPr txBox="1"/>
          <p:nvPr/>
        </p:nvSpPr>
        <p:spPr>
          <a:xfrm>
            <a:off x="7695394" y="5817776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106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2EB-0DA4-4002-94BC-653DC7B0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0-6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B9AA-65CE-4E34-91DA-31D9BD19B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494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MILESTONES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r>
              <a:rPr lang="en-US" dirty="0"/>
              <a:t>Rolling progression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Rolls from back to side 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Rolls from stomach to back</a:t>
            </a:r>
            <a:r>
              <a:rPr lang="en-US" i="1" dirty="0"/>
              <a:t> (4-5 months)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Rolls from back to stomach</a:t>
            </a:r>
            <a:r>
              <a:rPr lang="en-US" i="1" dirty="0"/>
              <a:t> (6 months) </a:t>
            </a:r>
            <a:r>
              <a:rPr lang="en-US" sz="1200" dirty="0"/>
              <a:t>A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09DF2-51E3-403D-9345-02D8FDE4D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087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r>
              <a:rPr lang="en-US" dirty="0"/>
              <a:t>When putting the child on their stomach, practice rolling through side</a:t>
            </a:r>
          </a:p>
          <a:p>
            <a:r>
              <a:rPr lang="en-US" dirty="0"/>
              <a:t>Dangle various toys above and to the side for them to reach across body </a:t>
            </a:r>
            <a:r>
              <a:rPr lang="en-US" sz="1200" dirty="0"/>
              <a:t>B,C</a:t>
            </a:r>
            <a:endParaRPr lang="en-US" dirty="0"/>
          </a:p>
          <a:p>
            <a:r>
              <a:rPr lang="en-US" dirty="0"/>
              <a:t>Place a mirror on one side of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6E55F-6B29-4E29-82C0-F41C69E087D8}"/>
              </a:ext>
            </a:extLst>
          </p:cNvPr>
          <p:cNvSpPr txBox="1"/>
          <p:nvPr/>
        </p:nvSpPr>
        <p:spPr>
          <a:xfrm>
            <a:off x="838200" y="5528603"/>
            <a:ext cx="1035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Only rolls toward one direction and over one side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Does not lift head while rolling</a:t>
            </a:r>
          </a:p>
        </p:txBody>
      </p:sp>
    </p:spTree>
    <p:extLst>
      <p:ext uri="{BB962C8B-B14F-4D97-AF65-F5344CB8AC3E}">
        <p14:creationId xmlns:p14="http://schemas.microsoft.com/office/powerpoint/2010/main" val="274281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2EB-0DA4-4002-94BC-653DC7B0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0-6 MONTHS</a:t>
            </a:r>
          </a:p>
        </p:txBody>
      </p:sp>
      <p:pic>
        <p:nvPicPr>
          <p:cNvPr id="10" name="Picture 4" descr="When Do Babies Start Walking?">
            <a:extLst>
              <a:ext uri="{FF2B5EF4-FFF2-40B4-BE49-F238E27FC236}">
                <a16:creationId xmlns:a16="http://schemas.microsoft.com/office/drawing/2014/main" id="{D7FDF086-981B-4FB5-ADB5-FC74C9E6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5" y="1983783"/>
            <a:ext cx="4327117" cy="24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 tips for helping babies learn to roll -">
            <a:extLst>
              <a:ext uri="{FF2B5EF4-FFF2-40B4-BE49-F238E27FC236}">
                <a16:creationId xmlns:a16="http://schemas.microsoft.com/office/drawing/2014/main" id="{9951609D-A1D3-4F29-9577-480AC0A9D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5" b="11329"/>
          <a:stretch/>
        </p:blipFill>
        <p:spPr bwMode="auto">
          <a:xfrm>
            <a:off x="7248728" y="754502"/>
            <a:ext cx="4105072" cy="28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best baby activity gym in 2020 - Insider">
            <a:extLst>
              <a:ext uri="{FF2B5EF4-FFF2-40B4-BE49-F238E27FC236}">
                <a16:creationId xmlns:a16="http://schemas.microsoft.com/office/drawing/2014/main" id="{1DF23425-2CF1-47D7-8D62-1888C3A1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17" y="3904082"/>
            <a:ext cx="3448658" cy="25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BF9D6-1BE7-44E6-855D-9A24A8546C4F}"/>
              </a:ext>
            </a:extLst>
          </p:cNvPr>
          <p:cNvSpPr txBox="1"/>
          <p:nvPr/>
        </p:nvSpPr>
        <p:spPr>
          <a:xfrm>
            <a:off x="268205" y="1948568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2D40A-0AF6-49FC-85D9-37488585836D}"/>
              </a:ext>
            </a:extLst>
          </p:cNvPr>
          <p:cNvSpPr txBox="1"/>
          <p:nvPr/>
        </p:nvSpPr>
        <p:spPr>
          <a:xfrm>
            <a:off x="7963713" y="6031210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867F9-D9C4-48FA-9BD8-7034758C53D1}"/>
              </a:ext>
            </a:extLst>
          </p:cNvPr>
          <p:cNvSpPr txBox="1"/>
          <p:nvPr/>
        </p:nvSpPr>
        <p:spPr>
          <a:xfrm>
            <a:off x="7294426" y="3197756"/>
            <a:ext cx="42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6539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2EB-0DA4-4002-94BC-653DC7B0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0-6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B9AA-65CE-4E34-91DA-31D9BD19B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49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MILESTONE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r>
              <a:rPr lang="en-US" dirty="0"/>
              <a:t>Supported sitting – stays in sitting with support around hips </a:t>
            </a:r>
            <a:r>
              <a:rPr lang="en-US" i="1" dirty="0"/>
              <a:t>(5 months)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09DF2-51E3-403D-9345-02D8FDE4D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4945"/>
            <a:ext cx="53871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ACTIVITIES</a:t>
            </a:r>
            <a:r>
              <a:rPr lang="en-US" dirty="0"/>
              <a:t>:</a:t>
            </a:r>
          </a:p>
          <a:p>
            <a:r>
              <a:rPr lang="en-US" dirty="0"/>
              <a:t>Support the child in sitting with your hands next to their hips or on their trunk </a:t>
            </a:r>
            <a:r>
              <a:rPr lang="en-US" sz="1200" dirty="0"/>
              <a:t>B</a:t>
            </a:r>
          </a:p>
          <a:p>
            <a:r>
              <a:rPr lang="en-US" dirty="0"/>
              <a:t>Place baby in sitting with support from pillows around their hips (stay close for safety) </a:t>
            </a:r>
            <a:r>
              <a:rPr lang="en-US" sz="1200" dirty="0"/>
              <a:t>A,B</a:t>
            </a:r>
          </a:p>
          <a:p>
            <a:r>
              <a:rPr lang="en-US" dirty="0"/>
              <a:t>Keep their attention with songs, a mirror, or different dangling toys </a:t>
            </a:r>
            <a:r>
              <a:rPr lang="en-US" sz="1200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AE6E8-1AEB-4BC9-ACA6-4AE1CD961277}"/>
              </a:ext>
            </a:extLst>
          </p:cNvPr>
          <p:cNvSpPr txBox="1"/>
          <p:nvPr/>
        </p:nvSpPr>
        <p:spPr>
          <a:xfrm>
            <a:off x="838200" y="5289447"/>
            <a:ext cx="10359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RED FLAGS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Unable to keep head lifted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Head is tilted toward one side 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Back stays rounded 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dirty="0"/>
              <a:t>Arches or extends backward when placed in sitting </a:t>
            </a:r>
          </a:p>
        </p:txBody>
      </p:sp>
    </p:spTree>
    <p:extLst>
      <p:ext uri="{BB962C8B-B14F-4D97-AF65-F5344CB8AC3E}">
        <p14:creationId xmlns:p14="http://schemas.microsoft.com/office/powerpoint/2010/main" val="2168019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2869</Words>
  <Application>Microsoft Office PowerPoint</Application>
  <PresentationFormat>Widescreen</PresentationFormat>
  <Paragraphs>431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Office Theme</vt:lpstr>
      <vt:lpstr>Gross Motor Milestones and Recommended PT Activities</vt:lpstr>
      <vt:lpstr>PowerPoint Presentation</vt:lpstr>
      <vt:lpstr>0-6 MONTHS</vt:lpstr>
      <vt:lpstr>0-6 MONTHS</vt:lpstr>
      <vt:lpstr>0-6 MONTHS</vt:lpstr>
      <vt:lpstr>0-6 MONTHS</vt:lpstr>
      <vt:lpstr>0-6 MONTHS</vt:lpstr>
      <vt:lpstr>0-6 MONTHS</vt:lpstr>
      <vt:lpstr>0-6 MONTHS</vt:lpstr>
      <vt:lpstr>0-6 MONTHS</vt:lpstr>
      <vt:lpstr>PowerPoint Presentation</vt:lpstr>
      <vt:lpstr>6-12 MONTHS</vt:lpstr>
      <vt:lpstr>6-12 MONTHS</vt:lpstr>
      <vt:lpstr>6-12 MONTHS</vt:lpstr>
      <vt:lpstr>6-12 MONTHS</vt:lpstr>
      <vt:lpstr>6-12 MONTHS</vt:lpstr>
      <vt:lpstr>6-12 MONTHS</vt:lpstr>
      <vt:lpstr>6-12 MONTHS</vt:lpstr>
      <vt:lpstr>6-12 MONTHS</vt:lpstr>
      <vt:lpstr>PowerPoint Presentation</vt:lpstr>
      <vt:lpstr>12-18 MONTHS</vt:lpstr>
      <vt:lpstr>12-18 MONTHS</vt:lpstr>
      <vt:lpstr>12-18 MONTHS</vt:lpstr>
      <vt:lpstr>12-18 MONTHS</vt:lpstr>
      <vt:lpstr>12-18 MONTHS</vt:lpstr>
      <vt:lpstr>12-18 MONTHS</vt:lpstr>
      <vt:lpstr>PowerPoint Presentation</vt:lpstr>
      <vt:lpstr>18-24 MONTHS</vt:lpstr>
      <vt:lpstr>18-24 MONTHS</vt:lpstr>
      <vt:lpstr>18-24 MONTHS</vt:lpstr>
      <vt:lpstr>18-24 MONTHS</vt:lpstr>
      <vt:lpstr>PowerPoint Presentation</vt:lpstr>
      <vt:lpstr>2-3 YEARS</vt:lpstr>
      <vt:lpstr>2-3 YEARS</vt:lpstr>
      <vt:lpstr>2-3 YEARS</vt:lpstr>
      <vt:lpstr>2-3 YEARS</vt:lpstr>
      <vt:lpstr>PowerPoint Presentation</vt:lpstr>
      <vt:lpstr>3-4 YEARS</vt:lpstr>
      <vt:lpstr>3-4 YEARS</vt:lpstr>
      <vt:lpstr>3-4 YEARS</vt:lpstr>
      <vt:lpstr>3-4 YEARS</vt:lpstr>
      <vt:lpstr>PowerPoint Presentation</vt:lpstr>
      <vt:lpstr>4-5 YEARS</vt:lpstr>
      <vt:lpstr>4-5 YEARS</vt:lpstr>
      <vt:lpstr>4-5 YEARS</vt:lpstr>
      <vt:lpstr>4-5 YEARS</vt:lpstr>
      <vt:lpstr>4-5 YEARS</vt:lpstr>
      <vt:lpstr>4-5 YEARS</vt:lpstr>
      <vt:lpstr>RESOURCES</vt:lpstr>
      <vt:lpstr>RESOURCES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Therapy Milestones and Recommended Activities</dc:title>
  <dc:creator>Emily Ribaric</dc:creator>
  <cp:lastModifiedBy>Emily Ribaric</cp:lastModifiedBy>
  <cp:revision>158</cp:revision>
  <dcterms:created xsi:type="dcterms:W3CDTF">2020-03-19T15:23:04Z</dcterms:created>
  <dcterms:modified xsi:type="dcterms:W3CDTF">2020-06-03T00:58:43Z</dcterms:modified>
</cp:coreProperties>
</file>